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마카롱" panose="020B0600000101010101" charset="-127"/>
      <p:regular r:id="rId11"/>
    </p:embeddedFont>
    <p:embeddedFont>
      <p:font typeface="윤고딕" panose="020B0600000101010101" charset="-127"/>
      <p:regular r:id="rId12"/>
    </p:embeddedFont>
    <p:embeddedFont>
      <p:font typeface="윤고딕 Semi-Bold" panose="020B0600000101010101" charset="-127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000"/>
    <a:srgbClr val="FFA600"/>
    <a:srgbClr val="FF6202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6344" autoAdjust="0"/>
  </p:normalViewPr>
  <p:slideViewPr>
    <p:cSldViewPr>
      <p:cViewPr varScale="1">
        <p:scale>
          <a:sx n="76" d="100"/>
          <a:sy n="76" d="100"/>
        </p:scale>
        <p:origin x="47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14665" y="4962525"/>
            <a:ext cx="15211335" cy="1427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  <a:spcBef>
                <a:spcPct val="0"/>
              </a:spcBef>
            </a:pPr>
            <a:r>
              <a:rPr lang="ko-KR" altLang="en-US" sz="8499" dirty="0" err="1">
                <a:solidFill>
                  <a:srgbClr val="000000"/>
                </a:solidFill>
                <a:latin typeface="마카롱"/>
                <a:ea typeface="마카롱"/>
                <a:cs typeface="마카롱"/>
                <a:sym typeface="마카롱"/>
              </a:rPr>
              <a:t>알바냥</a:t>
            </a:r>
            <a:r>
              <a:rPr lang="ko-KR" altLang="en-US" sz="8499" dirty="0">
                <a:solidFill>
                  <a:srgbClr val="000000"/>
                </a:solidFill>
                <a:latin typeface="마카롱"/>
                <a:ea typeface="마카롱"/>
                <a:cs typeface="마카롱"/>
                <a:sym typeface="마카롱"/>
              </a:rPr>
              <a:t> 홈페이지 스타일 가이드</a:t>
            </a:r>
            <a:endParaRPr lang="en-US" sz="8499" dirty="0">
              <a:solidFill>
                <a:srgbClr val="000000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314665" y="6750045"/>
            <a:ext cx="7826201" cy="494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박인호 이인호 </a:t>
            </a:r>
            <a:r>
              <a:rPr lang="ko-KR" alt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임새롬</a:t>
            </a:r>
            <a:r>
              <a:rPr lang="ko-KR" alt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정재민</a:t>
            </a:r>
            <a:endParaRPr lang="en-US" sz="30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4518" y="8595571"/>
            <a:ext cx="264086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2025.07.07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1A14BD-0403-4BE6-876D-1AED3772E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831520"/>
            <a:ext cx="2038353" cy="21310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34147" y="2657832"/>
            <a:ext cx="4871029" cy="814069"/>
            <a:chOff x="0" y="-381000"/>
            <a:chExt cx="6494706" cy="1085424"/>
          </a:xfrm>
        </p:grpSpPr>
        <p:sp>
          <p:nvSpPr>
            <p:cNvPr id="3" name="TextBox 3"/>
            <p:cNvSpPr txBox="1"/>
            <p:nvPr/>
          </p:nvSpPr>
          <p:spPr>
            <a:xfrm>
              <a:off x="0" y="-381000"/>
              <a:ext cx="4981806" cy="1085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500"/>
                </a:lnSpc>
              </a:pPr>
              <a:r>
                <a:rPr lang="ko-KR" altLang="en-US" sz="3000" dirty="0">
                  <a:solidFill>
                    <a:srgbClr val="FF8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구동환경</a:t>
              </a:r>
              <a:endParaRPr lang="en-US" sz="3000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5210129" y="-381000"/>
              <a:ext cx="1284577" cy="990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500"/>
                </a:lnSpc>
              </a:pPr>
              <a:r>
                <a:rPr lang="en-US" sz="300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01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79844" y="5724223"/>
            <a:ext cx="4871029" cy="814069"/>
            <a:chOff x="0" y="-381000"/>
            <a:chExt cx="6494706" cy="1085424"/>
          </a:xfrm>
        </p:grpSpPr>
        <p:sp>
          <p:nvSpPr>
            <p:cNvPr id="6" name="TextBox 6"/>
            <p:cNvSpPr txBox="1"/>
            <p:nvPr/>
          </p:nvSpPr>
          <p:spPr>
            <a:xfrm>
              <a:off x="0" y="-381000"/>
              <a:ext cx="4981806" cy="1085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500"/>
                </a:lnSpc>
              </a:pPr>
              <a:r>
                <a:rPr lang="en-US" sz="3000" dirty="0">
                  <a:solidFill>
                    <a:srgbClr val="FF8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Contents</a:t>
              </a:r>
              <a:r>
                <a:rPr lang="ko-KR" altLang="en-US" sz="3000" dirty="0">
                  <a:solidFill>
                    <a:srgbClr val="FF8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 상세구조</a:t>
              </a:r>
              <a:endParaRPr lang="en-US" sz="3000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5210129" y="-381000"/>
              <a:ext cx="1284577" cy="1082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5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04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479217" y="1065782"/>
            <a:ext cx="2285789" cy="1242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03"/>
              </a:lnSpc>
              <a:spcBef>
                <a:spcPct val="0"/>
              </a:spcBef>
            </a:pPr>
            <a:r>
              <a:rPr lang="en-US" sz="7145">
                <a:solidFill>
                  <a:srgbClr val="000000"/>
                </a:solidFill>
                <a:latin typeface="마카롱"/>
                <a:ea typeface="마카롱"/>
                <a:cs typeface="마카롱"/>
                <a:sym typeface="마카롱"/>
              </a:rPr>
              <a:t>목차</a:t>
            </a:r>
          </a:p>
        </p:txBody>
      </p:sp>
      <p:grpSp>
        <p:nvGrpSpPr>
          <p:cNvPr id="26" name="Group 5">
            <a:extLst>
              <a:ext uri="{FF2B5EF4-FFF2-40B4-BE49-F238E27FC236}">
                <a16:creationId xmlns:a16="http://schemas.microsoft.com/office/drawing/2014/main" id="{B56C4654-98B8-41EE-B0D2-EF2BFD14DF9A}"/>
              </a:ext>
            </a:extLst>
          </p:cNvPr>
          <p:cNvGrpSpPr/>
          <p:nvPr/>
        </p:nvGrpSpPr>
        <p:grpSpPr>
          <a:xfrm>
            <a:off x="12179844" y="3674044"/>
            <a:ext cx="4871029" cy="814069"/>
            <a:chOff x="0" y="-381000"/>
            <a:chExt cx="6494706" cy="1085424"/>
          </a:xfrm>
        </p:grpSpPr>
        <p:sp>
          <p:nvSpPr>
            <p:cNvPr id="27" name="TextBox 6">
              <a:extLst>
                <a:ext uri="{FF2B5EF4-FFF2-40B4-BE49-F238E27FC236}">
                  <a16:creationId xmlns:a16="http://schemas.microsoft.com/office/drawing/2014/main" id="{A3C9F707-9155-441A-A22F-8113D7CEBA3E}"/>
                </a:ext>
              </a:extLst>
            </p:cNvPr>
            <p:cNvSpPr txBox="1"/>
            <p:nvPr/>
          </p:nvSpPr>
          <p:spPr>
            <a:xfrm>
              <a:off x="0" y="-381000"/>
              <a:ext cx="4981806" cy="1085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500"/>
                </a:lnSpc>
              </a:pPr>
              <a:r>
                <a:rPr lang="ko-KR" altLang="en-US" sz="3000" dirty="0">
                  <a:solidFill>
                    <a:srgbClr val="FF8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레이아웃</a:t>
              </a:r>
              <a:endParaRPr lang="en-US" sz="3000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F0FD731D-B04B-4DD5-96A1-3D92F7386297}"/>
                </a:ext>
              </a:extLst>
            </p:cNvPr>
            <p:cNvSpPr txBox="1"/>
            <p:nvPr/>
          </p:nvSpPr>
          <p:spPr>
            <a:xfrm>
              <a:off x="5210129" y="-381000"/>
              <a:ext cx="1284577" cy="990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500"/>
                </a:lnSpc>
              </a:pPr>
              <a:r>
                <a:rPr lang="en-US" sz="300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02</a:t>
              </a:r>
            </a:p>
          </p:txBody>
        </p:sp>
      </p:grpSp>
      <p:grpSp>
        <p:nvGrpSpPr>
          <p:cNvPr id="29" name="Group 5">
            <a:extLst>
              <a:ext uri="{FF2B5EF4-FFF2-40B4-BE49-F238E27FC236}">
                <a16:creationId xmlns:a16="http://schemas.microsoft.com/office/drawing/2014/main" id="{5FAD0743-8E5F-4FB4-BF1C-7963FA47252B}"/>
              </a:ext>
            </a:extLst>
          </p:cNvPr>
          <p:cNvGrpSpPr/>
          <p:nvPr/>
        </p:nvGrpSpPr>
        <p:grpSpPr>
          <a:xfrm>
            <a:off x="12179844" y="4699515"/>
            <a:ext cx="4871029" cy="814069"/>
            <a:chOff x="0" y="-381000"/>
            <a:chExt cx="6494706" cy="1085424"/>
          </a:xfrm>
        </p:grpSpPr>
        <p:sp>
          <p:nvSpPr>
            <p:cNvPr id="30" name="TextBox 6">
              <a:extLst>
                <a:ext uri="{FF2B5EF4-FFF2-40B4-BE49-F238E27FC236}">
                  <a16:creationId xmlns:a16="http://schemas.microsoft.com/office/drawing/2014/main" id="{FA0C8808-849D-4D91-8D67-5D5008AA9694}"/>
                </a:ext>
              </a:extLst>
            </p:cNvPr>
            <p:cNvSpPr txBox="1"/>
            <p:nvPr/>
          </p:nvSpPr>
          <p:spPr>
            <a:xfrm>
              <a:off x="0" y="-381000"/>
              <a:ext cx="4981806" cy="1085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500"/>
                </a:lnSpc>
              </a:pPr>
              <a:r>
                <a:rPr lang="en-US" altLang="ko-KR" sz="3000" dirty="0">
                  <a:solidFill>
                    <a:srgbClr val="FF8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Header </a:t>
              </a:r>
              <a:r>
                <a:rPr lang="ko-KR" altLang="en-US" sz="3000" dirty="0">
                  <a:solidFill>
                    <a:srgbClr val="FF8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상세구조</a:t>
              </a:r>
              <a:endParaRPr lang="en-US" sz="3000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  <p:sp>
          <p:nvSpPr>
            <p:cNvPr id="31" name="TextBox 7">
              <a:extLst>
                <a:ext uri="{FF2B5EF4-FFF2-40B4-BE49-F238E27FC236}">
                  <a16:creationId xmlns:a16="http://schemas.microsoft.com/office/drawing/2014/main" id="{48787FA6-1ADA-45EB-9AF7-CBB6A6FFAE72}"/>
                </a:ext>
              </a:extLst>
            </p:cNvPr>
            <p:cNvSpPr txBox="1"/>
            <p:nvPr/>
          </p:nvSpPr>
          <p:spPr>
            <a:xfrm>
              <a:off x="5210129" y="-381000"/>
              <a:ext cx="1284577" cy="1082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5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03</a:t>
              </a:r>
            </a:p>
          </p:txBody>
        </p:sp>
      </p:grpSp>
      <p:grpSp>
        <p:nvGrpSpPr>
          <p:cNvPr id="32" name="Group 5">
            <a:extLst>
              <a:ext uri="{FF2B5EF4-FFF2-40B4-BE49-F238E27FC236}">
                <a16:creationId xmlns:a16="http://schemas.microsoft.com/office/drawing/2014/main" id="{EF9BF7FD-CAD2-4B7D-9DD4-762A1AD2D74B}"/>
              </a:ext>
            </a:extLst>
          </p:cNvPr>
          <p:cNvGrpSpPr/>
          <p:nvPr/>
        </p:nvGrpSpPr>
        <p:grpSpPr>
          <a:xfrm>
            <a:off x="12179844" y="6738905"/>
            <a:ext cx="4842955" cy="814069"/>
            <a:chOff x="37432" y="-539352"/>
            <a:chExt cx="6457274" cy="1085424"/>
          </a:xfrm>
        </p:grpSpPr>
        <p:sp>
          <p:nvSpPr>
            <p:cNvPr id="33" name="TextBox 6">
              <a:extLst>
                <a:ext uri="{FF2B5EF4-FFF2-40B4-BE49-F238E27FC236}">
                  <a16:creationId xmlns:a16="http://schemas.microsoft.com/office/drawing/2014/main" id="{47B8A7C2-82F2-4148-9A2C-F30F5C920DB1}"/>
                </a:ext>
              </a:extLst>
            </p:cNvPr>
            <p:cNvSpPr txBox="1"/>
            <p:nvPr/>
          </p:nvSpPr>
          <p:spPr>
            <a:xfrm>
              <a:off x="37432" y="-539352"/>
              <a:ext cx="4981806" cy="1085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500"/>
                </a:lnSpc>
              </a:pPr>
              <a:r>
                <a:rPr lang="en-US" sz="3000" dirty="0">
                  <a:solidFill>
                    <a:srgbClr val="FF8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Footer </a:t>
              </a:r>
              <a:r>
                <a:rPr lang="ko-KR" altLang="en-US" sz="3000" dirty="0">
                  <a:solidFill>
                    <a:srgbClr val="FF8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상세구조</a:t>
              </a:r>
              <a:endParaRPr lang="en-US" sz="3000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  <p:sp>
          <p:nvSpPr>
            <p:cNvPr id="34" name="TextBox 7">
              <a:extLst>
                <a:ext uri="{FF2B5EF4-FFF2-40B4-BE49-F238E27FC236}">
                  <a16:creationId xmlns:a16="http://schemas.microsoft.com/office/drawing/2014/main" id="{6DDD33EB-EF12-4039-9313-FFDC899BAE89}"/>
                </a:ext>
              </a:extLst>
            </p:cNvPr>
            <p:cNvSpPr txBox="1"/>
            <p:nvPr/>
          </p:nvSpPr>
          <p:spPr>
            <a:xfrm>
              <a:off x="5210129" y="-539352"/>
              <a:ext cx="1284577" cy="1082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5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05</a:t>
              </a:r>
            </a:p>
          </p:txBody>
        </p:sp>
      </p:grpSp>
      <p:grpSp>
        <p:nvGrpSpPr>
          <p:cNvPr id="35" name="Group 5">
            <a:extLst>
              <a:ext uri="{FF2B5EF4-FFF2-40B4-BE49-F238E27FC236}">
                <a16:creationId xmlns:a16="http://schemas.microsoft.com/office/drawing/2014/main" id="{5BB5B1EC-9113-4560-92CA-6EB54A92F4A5}"/>
              </a:ext>
            </a:extLst>
          </p:cNvPr>
          <p:cNvGrpSpPr/>
          <p:nvPr/>
        </p:nvGrpSpPr>
        <p:grpSpPr>
          <a:xfrm>
            <a:off x="12179844" y="7753587"/>
            <a:ext cx="4871029" cy="814069"/>
            <a:chOff x="0" y="-381000"/>
            <a:chExt cx="6494706" cy="1085424"/>
          </a:xfrm>
        </p:grpSpPr>
        <p:sp>
          <p:nvSpPr>
            <p:cNvPr id="36" name="TextBox 6">
              <a:extLst>
                <a:ext uri="{FF2B5EF4-FFF2-40B4-BE49-F238E27FC236}">
                  <a16:creationId xmlns:a16="http://schemas.microsoft.com/office/drawing/2014/main" id="{F53AF7A2-3BAE-4CD9-BC89-7D8E3F4E8C10}"/>
                </a:ext>
              </a:extLst>
            </p:cNvPr>
            <p:cNvSpPr txBox="1"/>
            <p:nvPr/>
          </p:nvSpPr>
          <p:spPr>
            <a:xfrm>
              <a:off x="0" y="-381000"/>
              <a:ext cx="4981806" cy="1085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500"/>
                </a:lnSpc>
              </a:pPr>
              <a:r>
                <a:rPr lang="ko-KR" altLang="en-US" sz="3000" dirty="0">
                  <a:solidFill>
                    <a:srgbClr val="FF8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버튼스타일</a:t>
              </a:r>
              <a:endParaRPr lang="en-US" sz="3000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  <p:sp>
          <p:nvSpPr>
            <p:cNvPr id="37" name="TextBox 7">
              <a:extLst>
                <a:ext uri="{FF2B5EF4-FFF2-40B4-BE49-F238E27FC236}">
                  <a16:creationId xmlns:a16="http://schemas.microsoft.com/office/drawing/2014/main" id="{315CA6C4-DDAB-4C3C-9259-8C76AF0FA501}"/>
                </a:ext>
              </a:extLst>
            </p:cNvPr>
            <p:cNvSpPr txBox="1"/>
            <p:nvPr/>
          </p:nvSpPr>
          <p:spPr>
            <a:xfrm>
              <a:off x="5210129" y="-381000"/>
              <a:ext cx="1284577" cy="1082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5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06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9"/>
          <p:cNvSpPr txBox="1"/>
          <p:nvPr/>
        </p:nvSpPr>
        <p:spPr>
          <a:xfrm>
            <a:off x="728695" y="681070"/>
            <a:ext cx="4899754" cy="413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01. </a:t>
            </a:r>
            <a:r>
              <a:rPr lang="ko-KR" altLang="en-US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구동환경</a:t>
            </a:r>
            <a:r>
              <a:rPr lang="en-US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</a:t>
            </a:r>
          </a:p>
        </p:txBody>
      </p:sp>
      <p:grpSp>
        <p:nvGrpSpPr>
          <p:cNvPr id="35" name="Group 2">
            <a:extLst>
              <a:ext uri="{FF2B5EF4-FFF2-40B4-BE49-F238E27FC236}">
                <a16:creationId xmlns:a16="http://schemas.microsoft.com/office/drawing/2014/main" id="{3E76D86A-F852-4BBC-BE24-B83FE956CA4D}"/>
              </a:ext>
            </a:extLst>
          </p:cNvPr>
          <p:cNvGrpSpPr/>
          <p:nvPr/>
        </p:nvGrpSpPr>
        <p:grpSpPr>
          <a:xfrm>
            <a:off x="728695" y="2857500"/>
            <a:ext cx="16830610" cy="6308288"/>
            <a:chOff x="0" y="0"/>
            <a:chExt cx="4432753" cy="1661442"/>
          </a:xfrm>
        </p:grpSpPr>
        <p:sp>
          <p:nvSpPr>
            <p:cNvPr id="36" name="Freeform 3">
              <a:extLst>
                <a:ext uri="{FF2B5EF4-FFF2-40B4-BE49-F238E27FC236}">
                  <a16:creationId xmlns:a16="http://schemas.microsoft.com/office/drawing/2014/main" id="{000FC562-248E-482C-823C-AB510C361A99}"/>
                </a:ext>
              </a:extLst>
            </p:cNvPr>
            <p:cNvSpPr/>
            <p:nvPr/>
          </p:nvSpPr>
          <p:spPr>
            <a:xfrm>
              <a:off x="0" y="0"/>
              <a:ext cx="4432753" cy="1661442"/>
            </a:xfrm>
            <a:custGeom>
              <a:avLst/>
              <a:gdLst/>
              <a:ahLst/>
              <a:cxnLst/>
              <a:rect l="l" t="t" r="r" b="b"/>
              <a:pathLst>
                <a:path w="4432753" h="1661442">
                  <a:moveTo>
                    <a:pt x="21160" y="0"/>
                  </a:moveTo>
                  <a:lnTo>
                    <a:pt x="4411594" y="0"/>
                  </a:lnTo>
                  <a:cubicBezTo>
                    <a:pt x="4423280" y="0"/>
                    <a:pt x="4432753" y="9473"/>
                    <a:pt x="4432753" y="21160"/>
                  </a:cubicBezTo>
                  <a:lnTo>
                    <a:pt x="4432753" y="1640283"/>
                  </a:lnTo>
                  <a:cubicBezTo>
                    <a:pt x="4432753" y="1651969"/>
                    <a:pt x="4423280" y="1661442"/>
                    <a:pt x="4411594" y="1661442"/>
                  </a:cubicBezTo>
                  <a:lnTo>
                    <a:pt x="21160" y="1661442"/>
                  </a:lnTo>
                  <a:cubicBezTo>
                    <a:pt x="9473" y="1661442"/>
                    <a:pt x="0" y="1651969"/>
                    <a:pt x="0" y="1640283"/>
                  </a:cubicBezTo>
                  <a:lnTo>
                    <a:pt x="0" y="21160"/>
                  </a:lnTo>
                  <a:cubicBezTo>
                    <a:pt x="0" y="9473"/>
                    <a:pt x="9473" y="0"/>
                    <a:pt x="21160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7" name="TextBox 4">
              <a:extLst>
                <a:ext uri="{FF2B5EF4-FFF2-40B4-BE49-F238E27FC236}">
                  <a16:creationId xmlns:a16="http://schemas.microsoft.com/office/drawing/2014/main" id="{65B25A7C-85F8-4006-A02C-8739590251B8}"/>
                </a:ext>
              </a:extLst>
            </p:cNvPr>
            <p:cNvSpPr txBox="1"/>
            <p:nvPr/>
          </p:nvSpPr>
          <p:spPr>
            <a:xfrm>
              <a:off x="0" y="-47625"/>
              <a:ext cx="4432753" cy="17090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48" name="TextBox 20">
            <a:extLst>
              <a:ext uri="{FF2B5EF4-FFF2-40B4-BE49-F238E27FC236}">
                <a16:creationId xmlns:a16="http://schemas.microsoft.com/office/drawing/2014/main" id="{AF5982FA-DC61-4599-A1DB-BCACBE66AF69}"/>
              </a:ext>
            </a:extLst>
          </p:cNvPr>
          <p:cNvSpPr txBox="1"/>
          <p:nvPr/>
        </p:nvSpPr>
        <p:spPr>
          <a:xfrm>
            <a:off x="3940477" y="1789768"/>
            <a:ext cx="10407046" cy="662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ko-KR" altLang="en-US" sz="3999" dirty="0" err="1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알바냥</a:t>
            </a:r>
            <a:r>
              <a:rPr lang="en-US" altLang="ko-KR" sz="3999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_</a:t>
            </a:r>
            <a:r>
              <a:rPr lang="ko-KR" altLang="en-US" sz="3999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스타일가이드</a:t>
            </a:r>
            <a:r>
              <a:rPr lang="en-US" altLang="ko-KR" sz="3999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_</a:t>
            </a:r>
            <a:r>
              <a:rPr lang="ko-KR" altLang="en-US" sz="3999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구동환경</a:t>
            </a:r>
            <a:endParaRPr lang="en-US" sz="3999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49" name="TextBox 21">
            <a:extLst>
              <a:ext uri="{FF2B5EF4-FFF2-40B4-BE49-F238E27FC236}">
                <a16:creationId xmlns:a16="http://schemas.microsoft.com/office/drawing/2014/main" id="{5BC0DB9B-887C-4E4D-8594-74F2A767B60A}"/>
              </a:ext>
            </a:extLst>
          </p:cNvPr>
          <p:cNvSpPr txBox="1"/>
          <p:nvPr/>
        </p:nvSpPr>
        <p:spPr>
          <a:xfrm>
            <a:off x="1682147" y="3786671"/>
            <a:ext cx="5961314" cy="2791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93"/>
              </a:lnSpc>
              <a:spcBef>
                <a:spcPct val="0"/>
              </a:spcBef>
            </a:pPr>
            <a:r>
              <a:rPr lang="ko-KR" altLang="en-US" sz="36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컴퓨터 </a:t>
            </a:r>
            <a:r>
              <a:rPr lang="en-US" sz="36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OS : Windows</a:t>
            </a:r>
          </a:p>
          <a:p>
            <a:pPr>
              <a:lnSpc>
                <a:spcPts val="7593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Browser : chrome</a:t>
            </a:r>
          </a:p>
          <a:p>
            <a:pPr>
              <a:lnSpc>
                <a:spcPts val="7593"/>
              </a:lnSpc>
              <a:spcBef>
                <a:spcPct val="0"/>
              </a:spcBef>
            </a:pPr>
            <a:r>
              <a:rPr lang="ko-KR" altLang="en-US" sz="36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해상도 </a:t>
            </a:r>
            <a:r>
              <a:rPr lang="en-US" altLang="ko-KR" sz="36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: 1920px</a:t>
            </a:r>
            <a:r>
              <a:rPr lang="ko-KR" altLang="en-US" sz="36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</a:t>
            </a:r>
            <a:r>
              <a:rPr lang="en-US" altLang="ko-KR" sz="36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X1080px</a:t>
            </a:r>
          </a:p>
        </p:txBody>
      </p:sp>
      <p:sp>
        <p:nvSpPr>
          <p:cNvPr id="50" name="AutoShape 23">
            <a:extLst>
              <a:ext uri="{FF2B5EF4-FFF2-40B4-BE49-F238E27FC236}">
                <a16:creationId xmlns:a16="http://schemas.microsoft.com/office/drawing/2014/main" id="{1313FB99-D750-4605-9FC9-8C88A8B3343A}"/>
              </a:ext>
            </a:extLst>
          </p:cNvPr>
          <p:cNvSpPr/>
          <p:nvPr/>
        </p:nvSpPr>
        <p:spPr>
          <a:xfrm>
            <a:off x="7848600" y="3945124"/>
            <a:ext cx="0" cy="4890977"/>
          </a:xfrm>
          <a:prstGeom prst="line">
            <a:avLst/>
          </a:prstGeom>
          <a:ln w="952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1" name="Group 8">
            <a:extLst>
              <a:ext uri="{FF2B5EF4-FFF2-40B4-BE49-F238E27FC236}">
                <a16:creationId xmlns:a16="http://schemas.microsoft.com/office/drawing/2014/main" id="{07F34680-2298-4B9B-BE42-DC1A6C03CE3E}"/>
              </a:ext>
            </a:extLst>
          </p:cNvPr>
          <p:cNvGrpSpPr/>
          <p:nvPr/>
        </p:nvGrpSpPr>
        <p:grpSpPr>
          <a:xfrm>
            <a:off x="10972800" y="3024600"/>
            <a:ext cx="6395469" cy="1009109"/>
            <a:chOff x="0" y="0"/>
            <a:chExt cx="3840772" cy="666249"/>
          </a:xfrm>
        </p:grpSpPr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FFE02C1E-AE57-40AB-A7D5-AA93E0103005}"/>
                </a:ext>
              </a:extLst>
            </p:cNvPr>
            <p:cNvSpPr/>
            <p:nvPr/>
          </p:nvSpPr>
          <p:spPr>
            <a:xfrm>
              <a:off x="0" y="0"/>
              <a:ext cx="3840772" cy="666249"/>
            </a:xfrm>
            <a:custGeom>
              <a:avLst/>
              <a:gdLst/>
              <a:ahLst/>
              <a:cxnLst/>
              <a:rect l="l" t="t" r="r" b="b"/>
              <a:pathLst>
                <a:path w="3840772" h="666249">
                  <a:moveTo>
                    <a:pt x="22828" y="0"/>
                  </a:moveTo>
                  <a:lnTo>
                    <a:pt x="3817944" y="0"/>
                  </a:lnTo>
                  <a:cubicBezTo>
                    <a:pt x="3830551" y="0"/>
                    <a:pt x="3840772" y="10221"/>
                    <a:pt x="3840772" y="22828"/>
                  </a:cubicBezTo>
                  <a:lnTo>
                    <a:pt x="3840772" y="643421"/>
                  </a:lnTo>
                  <a:cubicBezTo>
                    <a:pt x="3840772" y="656028"/>
                    <a:pt x="3830551" y="666249"/>
                    <a:pt x="3817944" y="666249"/>
                  </a:cubicBezTo>
                  <a:lnTo>
                    <a:pt x="22828" y="666249"/>
                  </a:lnTo>
                  <a:cubicBezTo>
                    <a:pt x="10221" y="666249"/>
                    <a:pt x="0" y="656028"/>
                    <a:pt x="0" y="643421"/>
                  </a:cubicBezTo>
                  <a:lnTo>
                    <a:pt x="0" y="22828"/>
                  </a:lnTo>
                  <a:cubicBezTo>
                    <a:pt x="0" y="10221"/>
                    <a:pt x="10221" y="0"/>
                    <a:pt x="22828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53" name="TextBox 10">
              <a:extLst>
                <a:ext uri="{FF2B5EF4-FFF2-40B4-BE49-F238E27FC236}">
                  <a16:creationId xmlns:a16="http://schemas.microsoft.com/office/drawing/2014/main" id="{EEAC4200-3EE8-4D51-ACAF-2FF3D7B588E4}"/>
                </a:ext>
              </a:extLst>
            </p:cNvPr>
            <p:cNvSpPr txBox="1"/>
            <p:nvPr/>
          </p:nvSpPr>
          <p:spPr>
            <a:xfrm>
              <a:off x="0" y="-47625"/>
              <a:ext cx="3840772" cy="713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4" name="TextBox 14">
            <a:extLst>
              <a:ext uri="{FF2B5EF4-FFF2-40B4-BE49-F238E27FC236}">
                <a16:creationId xmlns:a16="http://schemas.microsoft.com/office/drawing/2014/main" id="{4ADCDA5A-A98A-41B3-95AE-54A943C8A122}"/>
              </a:ext>
            </a:extLst>
          </p:cNvPr>
          <p:cNvSpPr txBox="1"/>
          <p:nvPr/>
        </p:nvSpPr>
        <p:spPr>
          <a:xfrm>
            <a:off x="11244001" y="3264227"/>
            <a:ext cx="1607021" cy="496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Header</a:t>
            </a:r>
          </a:p>
        </p:txBody>
      </p:sp>
      <p:sp>
        <p:nvSpPr>
          <p:cNvPr id="55" name="TextBox 16">
            <a:extLst>
              <a:ext uri="{FF2B5EF4-FFF2-40B4-BE49-F238E27FC236}">
                <a16:creationId xmlns:a16="http://schemas.microsoft.com/office/drawing/2014/main" id="{B4B4F339-0D2B-49AF-930E-7C2D6EC04C97}"/>
              </a:ext>
            </a:extLst>
          </p:cNvPr>
          <p:cNvSpPr txBox="1"/>
          <p:nvPr/>
        </p:nvSpPr>
        <p:spPr>
          <a:xfrm>
            <a:off x="12959859" y="3158801"/>
            <a:ext cx="3958306" cy="73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5901" lvl="1" algn="l">
              <a:lnSpc>
                <a:spcPts val="3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로고</a:t>
            </a:r>
            <a:r>
              <a:rPr lang="en-US" altLang="ko-KR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메뉴</a:t>
            </a:r>
            <a:r>
              <a:rPr lang="en-US" altLang="ko-KR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네비게이션</a:t>
            </a:r>
            <a:r>
              <a:rPr lang="en-US" altLang="ko-KR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로그인</a:t>
            </a:r>
            <a:r>
              <a:rPr lang="en-US" altLang="ko-KR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회원가입</a:t>
            </a:r>
            <a:r>
              <a:rPr lang="en-US" altLang="ko-KR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유사사이트 안내링크</a:t>
            </a:r>
            <a:endParaRPr lang="en-US" sz="20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grpSp>
        <p:nvGrpSpPr>
          <p:cNvPr id="56" name="Group 8">
            <a:extLst>
              <a:ext uri="{FF2B5EF4-FFF2-40B4-BE49-F238E27FC236}">
                <a16:creationId xmlns:a16="http://schemas.microsoft.com/office/drawing/2014/main" id="{FC4E827A-05FE-4661-97FC-65926054296D}"/>
              </a:ext>
            </a:extLst>
          </p:cNvPr>
          <p:cNvGrpSpPr/>
          <p:nvPr/>
        </p:nvGrpSpPr>
        <p:grpSpPr>
          <a:xfrm>
            <a:off x="10972800" y="4214342"/>
            <a:ext cx="6395469" cy="1009109"/>
            <a:chOff x="0" y="0"/>
            <a:chExt cx="3840772" cy="666249"/>
          </a:xfrm>
        </p:grpSpPr>
        <p:sp>
          <p:nvSpPr>
            <p:cNvPr id="57" name="Freeform 9">
              <a:extLst>
                <a:ext uri="{FF2B5EF4-FFF2-40B4-BE49-F238E27FC236}">
                  <a16:creationId xmlns:a16="http://schemas.microsoft.com/office/drawing/2014/main" id="{439CD63F-D646-4328-B742-D0AF15F30DD4}"/>
                </a:ext>
              </a:extLst>
            </p:cNvPr>
            <p:cNvSpPr/>
            <p:nvPr/>
          </p:nvSpPr>
          <p:spPr>
            <a:xfrm>
              <a:off x="0" y="0"/>
              <a:ext cx="3840772" cy="666249"/>
            </a:xfrm>
            <a:custGeom>
              <a:avLst/>
              <a:gdLst/>
              <a:ahLst/>
              <a:cxnLst/>
              <a:rect l="l" t="t" r="r" b="b"/>
              <a:pathLst>
                <a:path w="3840772" h="666249">
                  <a:moveTo>
                    <a:pt x="22828" y="0"/>
                  </a:moveTo>
                  <a:lnTo>
                    <a:pt x="3817944" y="0"/>
                  </a:lnTo>
                  <a:cubicBezTo>
                    <a:pt x="3830551" y="0"/>
                    <a:pt x="3840772" y="10221"/>
                    <a:pt x="3840772" y="22828"/>
                  </a:cubicBezTo>
                  <a:lnTo>
                    <a:pt x="3840772" y="643421"/>
                  </a:lnTo>
                  <a:cubicBezTo>
                    <a:pt x="3840772" y="656028"/>
                    <a:pt x="3830551" y="666249"/>
                    <a:pt x="3817944" y="666249"/>
                  </a:cubicBezTo>
                  <a:lnTo>
                    <a:pt x="22828" y="666249"/>
                  </a:lnTo>
                  <a:cubicBezTo>
                    <a:pt x="10221" y="666249"/>
                    <a:pt x="0" y="656028"/>
                    <a:pt x="0" y="643421"/>
                  </a:cubicBezTo>
                  <a:lnTo>
                    <a:pt x="0" y="22828"/>
                  </a:lnTo>
                  <a:cubicBezTo>
                    <a:pt x="0" y="10221"/>
                    <a:pt x="10221" y="0"/>
                    <a:pt x="22828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58" name="TextBox 10">
              <a:extLst>
                <a:ext uri="{FF2B5EF4-FFF2-40B4-BE49-F238E27FC236}">
                  <a16:creationId xmlns:a16="http://schemas.microsoft.com/office/drawing/2014/main" id="{40B10F2E-E722-4766-9DE1-0E3291C6C889}"/>
                </a:ext>
              </a:extLst>
            </p:cNvPr>
            <p:cNvSpPr txBox="1"/>
            <p:nvPr/>
          </p:nvSpPr>
          <p:spPr>
            <a:xfrm>
              <a:off x="0" y="-47625"/>
              <a:ext cx="3840772" cy="713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9" name="TextBox 14">
            <a:extLst>
              <a:ext uri="{FF2B5EF4-FFF2-40B4-BE49-F238E27FC236}">
                <a16:creationId xmlns:a16="http://schemas.microsoft.com/office/drawing/2014/main" id="{CC6A187B-F494-4800-9A63-ED397B6CFAFA}"/>
              </a:ext>
            </a:extLst>
          </p:cNvPr>
          <p:cNvSpPr txBox="1"/>
          <p:nvPr/>
        </p:nvSpPr>
        <p:spPr>
          <a:xfrm>
            <a:off x="11244001" y="4454245"/>
            <a:ext cx="1607021" cy="496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Main</a:t>
            </a:r>
          </a:p>
        </p:txBody>
      </p:sp>
      <p:sp>
        <p:nvSpPr>
          <p:cNvPr id="60" name="TextBox 16">
            <a:extLst>
              <a:ext uri="{FF2B5EF4-FFF2-40B4-BE49-F238E27FC236}">
                <a16:creationId xmlns:a16="http://schemas.microsoft.com/office/drawing/2014/main" id="{CA218EE7-B943-4606-B20E-EF15D4616C6A}"/>
              </a:ext>
            </a:extLst>
          </p:cNvPr>
          <p:cNvSpPr txBox="1"/>
          <p:nvPr/>
        </p:nvSpPr>
        <p:spPr>
          <a:xfrm>
            <a:off x="12959859" y="4476675"/>
            <a:ext cx="4436987" cy="354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 algn="l">
              <a:lnSpc>
                <a:spcPts val="3000"/>
              </a:lnSpc>
            </a:pPr>
            <a:r>
              <a:rPr lang="ko-KR" alt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배너</a:t>
            </a:r>
            <a:r>
              <a:rPr lang="en-US" altLang="ko-KR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slide, </a:t>
            </a:r>
            <a:r>
              <a:rPr lang="ko-KR" alt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간소화된 </a:t>
            </a:r>
            <a:r>
              <a:rPr lang="ko-KR" alt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추천알바안내</a:t>
            </a:r>
            <a:endParaRPr lang="en-US" sz="22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grpSp>
        <p:nvGrpSpPr>
          <p:cNvPr id="61" name="Group 8">
            <a:extLst>
              <a:ext uri="{FF2B5EF4-FFF2-40B4-BE49-F238E27FC236}">
                <a16:creationId xmlns:a16="http://schemas.microsoft.com/office/drawing/2014/main" id="{04620903-EEA5-49E6-9E0D-9AA2D50E7174}"/>
              </a:ext>
            </a:extLst>
          </p:cNvPr>
          <p:cNvGrpSpPr/>
          <p:nvPr/>
        </p:nvGrpSpPr>
        <p:grpSpPr>
          <a:xfrm>
            <a:off x="10979020" y="5448124"/>
            <a:ext cx="6395469" cy="2361566"/>
            <a:chOff x="0" y="0"/>
            <a:chExt cx="3840772" cy="666249"/>
          </a:xfrm>
        </p:grpSpPr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75E8F28E-90E0-475A-A59E-B3173B93897D}"/>
                </a:ext>
              </a:extLst>
            </p:cNvPr>
            <p:cNvSpPr/>
            <p:nvPr/>
          </p:nvSpPr>
          <p:spPr>
            <a:xfrm>
              <a:off x="0" y="0"/>
              <a:ext cx="3840772" cy="666249"/>
            </a:xfrm>
            <a:custGeom>
              <a:avLst/>
              <a:gdLst/>
              <a:ahLst/>
              <a:cxnLst/>
              <a:rect l="l" t="t" r="r" b="b"/>
              <a:pathLst>
                <a:path w="3840772" h="666249">
                  <a:moveTo>
                    <a:pt x="22828" y="0"/>
                  </a:moveTo>
                  <a:lnTo>
                    <a:pt x="3817944" y="0"/>
                  </a:lnTo>
                  <a:cubicBezTo>
                    <a:pt x="3830551" y="0"/>
                    <a:pt x="3840772" y="10221"/>
                    <a:pt x="3840772" y="22828"/>
                  </a:cubicBezTo>
                  <a:lnTo>
                    <a:pt x="3840772" y="643421"/>
                  </a:lnTo>
                  <a:cubicBezTo>
                    <a:pt x="3840772" y="656028"/>
                    <a:pt x="3830551" y="666249"/>
                    <a:pt x="3817944" y="666249"/>
                  </a:cubicBezTo>
                  <a:lnTo>
                    <a:pt x="22828" y="666249"/>
                  </a:lnTo>
                  <a:cubicBezTo>
                    <a:pt x="10221" y="666249"/>
                    <a:pt x="0" y="656028"/>
                    <a:pt x="0" y="643421"/>
                  </a:cubicBezTo>
                  <a:lnTo>
                    <a:pt x="0" y="22828"/>
                  </a:lnTo>
                  <a:cubicBezTo>
                    <a:pt x="0" y="10221"/>
                    <a:pt x="10221" y="0"/>
                    <a:pt x="22828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3" name="TextBox 10">
              <a:extLst>
                <a:ext uri="{FF2B5EF4-FFF2-40B4-BE49-F238E27FC236}">
                  <a16:creationId xmlns:a16="http://schemas.microsoft.com/office/drawing/2014/main" id="{42F59CEA-C08D-4A4A-B54D-2B2C656CCBE3}"/>
                </a:ext>
              </a:extLst>
            </p:cNvPr>
            <p:cNvSpPr txBox="1"/>
            <p:nvPr/>
          </p:nvSpPr>
          <p:spPr>
            <a:xfrm>
              <a:off x="0" y="-47625"/>
              <a:ext cx="3840772" cy="713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4" name="TextBox 14">
            <a:extLst>
              <a:ext uri="{FF2B5EF4-FFF2-40B4-BE49-F238E27FC236}">
                <a16:creationId xmlns:a16="http://schemas.microsoft.com/office/drawing/2014/main" id="{7CD4F793-5AA6-4411-AB39-EDFC2A55DA4C}"/>
              </a:ext>
            </a:extLst>
          </p:cNvPr>
          <p:cNvSpPr txBox="1"/>
          <p:nvPr/>
        </p:nvSpPr>
        <p:spPr>
          <a:xfrm>
            <a:off x="11102793" y="6287606"/>
            <a:ext cx="1857066" cy="496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Contents</a:t>
            </a:r>
          </a:p>
        </p:txBody>
      </p:sp>
      <p:sp>
        <p:nvSpPr>
          <p:cNvPr id="65" name="TextBox 16">
            <a:extLst>
              <a:ext uri="{FF2B5EF4-FFF2-40B4-BE49-F238E27FC236}">
                <a16:creationId xmlns:a16="http://schemas.microsoft.com/office/drawing/2014/main" id="{8AB1DBFC-42DE-456E-825A-30699DD2FC60}"/>
              </a:ext>
            </a:extLst>
          </p:cNvPr>
          <p:cNvSpPr txBox="1"/>
          <p:nvPr/>
        </p:nvSpPr>
        <p:spPr>
          <a:xfrm>
            <a:off x="12959859" y="5500264"/>
            <a:ext cx="4495799" cy="2257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>
              <a:lnSpc>
                <a:spcPts val="3000"/>
              </a:lnSpc>
            </a:pPr>
            <a:r>
              <a:rPr lang="ko-KR" altLang="en-US" sz="1500" b="1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홈</a:t>
            </a:r>
            <a:r>
              <a:rPr lang="ko-KR" altLang="en-US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: </a:t>
            </a:r>
            <a:r>
              <a:rPr lang="ko-KR" altLang="en-US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각 추천채용공고 미리보기 제공</a:t>
            </a:r>
            <a:r>
              <a:rPr lang="en-US" altLang="ko-KR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및 공지사항</a:t>
            </a:r>
            <a:endParaRPr lang="en-US" altLang="ko-KR" sz="15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15901" lvl="1">
              <a:lnSpc>
                <a:spcPts val="3000"/>
              </a:lnSpc>
            </a:pPr>
            <a:r>
              <a:rPr lang="en-US" altLang="ko-KR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  </a:t>
            </a:r>
            <a:r>
              <a:rPr lang="ko-KR" altLang="en-US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이벤트 등 안내</a:t>
            </a:r>
            <a:endParaRPr lang="en-US" altLang="ko-KR" sz="15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15901" lvl="1" algn="l">
              <a:lnSpc>
                <a:spcPts val="3000"/>
              </a:lnSpc>
            </a:pPr>
            <a:r>
              <a:rPr lang="ko-KR" altLang="en-US" sz="1500" b="1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이력서관리</a:t>
            </a:r>
            <a:r>
              <a:rPr lang="ko-KR" altLang="en-US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:</a:t>
            </a:r>
            <a:r>
              <a:rPr lang="ko-KR" altLang="en-US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이력서 작성</a:t>
            </a:r>
            <a:r>
              <a:rPr lang="en-US" altLang="ko-KR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수정</a:t>
            </a:r>
            <a:r>
              <a:rPr lang="en-US" altLang="ko-KR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삭제 등 서비스 제공 </a:t>
            </a:r>
            <a:endParaRPr lang="en-US" altLang="ko-KR" sz="15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15901" lvl="1" algn="l">
              <a:lnSpc>
                <a:spcPts val="3000"/>
              </a:lnSpc>
            </a:pPr>
            <a:r>
              <a:rPr lang="ko-KR" altLang="en-US" sz="1500" b="1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채용정보</a:t>
            </a:r>
            <a:r>
              <a:rPr lang="ko-KR" altLang="en-US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: </a:t>
            </a:r>
            <a:r>
              <a:rPr lang="ko-KR" altLang="en-US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지역별</a:t>
            </a:r>
            <a:r>
              <a:rPr lang="en-US" altLang="ko-KR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알바리스트 링크 및 최신 등록된</a:t>
            </a:r>
            <a:endParaRPr lang="en-US" altLang="ko-KR" sz="15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15901" lvl="1" algn="l">
              <a:lnSpc>
                <a:spcPts val="3000"/>
              </a:lnSpc>
            </a:pPr>
            <a:r>
              <a:rPr lang="ko-KR" altLang="en-US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             채용공고 안내</a:t>
            </a:r>
            <a:endParaRPr lang="en-US" altLang="ko-KR" sz="15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15901" lvl="1" algn="l">
              <a:lnSpc>
                <a:spcPts val="3000"/>
              </a:lnSpc>
            </a:pPr>
            <a:r>
              <a:rPr lang="ko-KR" altLang="en-US" sz="1500" b="1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브랜드 알바 </a:t>
            </a:r>
            <a:r>
              <a:rPr lang="en-US" altLang="ko-KR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:</a:t>
            </a:r>
            <a:r>
              <a:rPr lang="ko-KR" altLang="en-US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브랜드홍보 및 추천브랜드 안내</a:t>
            </a:r>
            <a:endParaRPr lang="en-US" sz="15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grpSp>
        <p:nvGrpSpPr>
          <p:cNvPr id="66" name="Group 8">
            <a:extLst>
              <a:ext uri="{FF2B5EF4-FFF2-40B4-BE49-F238E27FC236}">
                <a16:creationId xmlns:a16="http://schemas.microsoft.com/office/drawing/2014/main" id="{53FD8A7A-1EE6-4CA6-8439-F4FD70B6B368}"/>
              </a:ext>
            </a:extLst>
          </p:cNvPr>
          <p:cNvGrpSpPr/>
          <p:nvPr/>
        </p:nvGrpSpPr>
        <p:grpSpPr>
          <a:xfrm>
            <a:off x="10956484" y="7960068"/>
            <a:ext cx="6395469" cy="1009109"/>
            <a:chOff x="0" y="0"/>
            <a:chExt cx="3840772" cy="666249"/>
          </a:xfrm>
        </p:grpSpPr>
        <p:sp>
          <p:nvSpPr>
            <p:cNvPr id="67" name="Freeform 9">
              <a:extLst>
                <a:ext uri="{FF2B5EF4-FFF2-40B4-BE49-F238E27FC236}">
                  <a16:creationId xmlns:a16="http://schemas.microsoft.com/office/drawing/2014/main" id="{C1FB11AD-04B7-4E38-8715-6341AAD01E50}"/>
                </a:ext>
              </a:extLst>
            </p:cNvPr>
            <p:cNvSpPr/>
            <p:nvPr/>
          </p:nvSpPr>
          <p:spPr>
            <a:xfrm>
              <a:off x="0" y="0"/>
              <a:ext cx="3840772" cy="666249"/>
            </a:xfrm>
            <a:custGeom>
              <a:avLst/>
              <a:gdLst/>
              <a:ahLst/>
              <a:cxnLst/>
              <a:rect l="l" t="t" r="r" b="b"/>
              <a:pathLst>
                <a:path w="3840772" h="666249">
                  <a:moveTo>
                    <a:pt x="22828" y="0"/>
                  </a:moveTo>
                  <a:lnTo>
                    <a:pt x="3817944" y="0"/>
                  </a:lnTo>
                  <a:cubicBezTo>
                    <a:pt x="3830551" y="0"/>
                    <a:pt x="3840772" y="10221"/>
                    <a:pt x="3840772" y="22828"/>
                  </a:cubicBezTo>
                  <a:lnTo>
                    <a:pt x="3840772" y="643421"/>
                  </a:lnTo>
                  <a:cubicBezTo>
                    <a:pt x="3840772" y="656028"/>
                    <a:pt x="3830551" y="666249"/>
                    <a:pt x="3817944" y="666249"/>
                  </a:cubicBezTo>
                  <a:lnTo>
                    <a:pt x="22828" y="666249"/>
                  </a:lnTo>
                  <a:cubicBezTo>
                    <a:pt x="10221" y="666249"/>
                    <a:pt x="0" y="656028"/>
                    <a:pt x="0" y="643421"/>
                  </a:cubicBezTo>
                  <a:lnTo>
                    <a:pt x="0" y="22828"/>
                  </a:lnTo>
                  <a:cubicBezTo>
                    <a:pt x="0" y="10221"/>
                    <a:pt x="10221" y="0"/>
                    <a:pt x="22828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8" name="TextBox 10">
              <a:extLst>
                <a:ext uri="{FF2B5EF4-FFF2-40B4-BE49-F238E27FC236}">
                  <a16:creationId xmlns:a16="http://schemas.microsoft.com/office/drawing/2014/main" id="{0B30E506-4D62-4F3B-8CE0-39B2ABA6734A}"/>
                </a:ext>
              </a:extLst>
            </p:cNvPr>
            <p:cNvSpPr txBox="1"/>
            <p:nvPr/>
          </p:nvSpPr>
          <p:spPr>
            <a:xfrm>
              <a:off x="0" y="-47625"/>
              <a:ext cx="3840772" cy="713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9" name="TextBox 14">
            <a:extLst>
              <a:ext uri="{FF2B5EF4-FFF2-40B4-BE49-F238E27FC236}">
                <a16:creationId xmlns:a16="http://schemas.microsoft.com/office/drawing/2014/main" id="{79E0909A-3DB7-4A21-902B-F8712AAA8619}"/>
              </a:ext>
            </a:extLst>
          </p:cNvPr>
          <p:cNvSpPr txBox="1"/>
          <p:nvPr/>
        </p:nvSpPr>
        <p:spPr>
          <a:xfrm>
            <a:off x="11244001" y="8184387"/>
            <a:ext cx="1607021" cy="496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Footer</a:t>
            </a:r>
          </a:p>
        </p:txBody>
      </p:sp>
      <p:sp>
        <p:nvSpPr>
          <p:cNvPr id="70" name="TextBox 16">
            <a:extLst>
              <a:ext uri="{FF2B5EF4-FFF2-40B4-BE49-F238E27FC236}">
                <a16:creationId xmlns:a16="http://schemas.microsoft.com/office/drawing/2014/main" id="{334EBBEB-DF3F-4F9B-9912-6A77C8478C55}"/>
              </a:ext>
            </a:extLst>
          </p:cNvPr>
          <p:cNvSpPr txBox="1"/>
          <p:nvPr/>
        </p:nvSpPr>
        <p:spPr>
          <a:xfrm>
            <a:off x="12959859" y="8061820"/>
            <a:ext cx="3958306" cy="73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5901" lvl="1" algn="l">
              <a:lnSpc>
                <a:spcPts val="3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공지사항</a:t>
            </a:r>
            <a:r>
              <a:rPr lang="en-US" altLang="ko-KR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고객센터</a:t>
            </a:r>
            <a:r>
              <a:rPr lang="en-US" altLang="ko-KR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회사</a:t>
            </a:r>
            <a:r>
              <a:rPr lang="en-US" altLang="ko-KR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SNS, </a:t>
            </a:r>
            <a:r>
              <a:rPr lang="ko-KR" alt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사업자 정보</a:t>
            </a:r>
            <a:r>
              <a:rPr lang="en-US" altLang="ko-KR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수상내역 등</a:t>
            </a:r>
            <a:endParaRPr lang="en-US" sz="20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71" name="TextBox 14">
            <a:extLst>
              <a:ext uri="{FF2B5EF4-FFF2-40B4-BE49-F238E27FC236}">
                <a16:creationId xmlns:a16="http://schemas.microsoft.com/office/drawing/2014/main" id="{3EAFA8F7-A1E1-467E-B049-DB75ED186B75}"/>
              </a:ext>
            </a:extLst>
          </p:cNvPr>
          <p:cNvSpPr txBox="1"/>
          <p:nvPr/>
        </p:nvSpPr>
        <p:spPr>
          <a:xfrm>
            <a:off x="8481294" y="4033709"/>
            <a:ext cx="1858812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36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레이아웃</a:t>
            </a:r>
            <a:endParaRPr lang="en-US" altLang="ko-KR" sz="3600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728695" y="681070"/>
            <a:ext cx="4899754" cy="413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02. </a:t>
            </a:r>
            <a:r>
              <a:rPr lang="ko-KR" altLang="en-US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레이아웃</a:t>
            </a:r>
            <a:endParaRPr lang="en-US" sz="2499" dirty="0">
              <a:solidFill>
                <a:srgbClr val="FF8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grpSp>
        <p:nvGrpSpPr>
          <p:cNvPr id="19" name="Group 2">
            <a:extLst>
              <a:ext uri="{FF2B5EF4-FFF2-40B4-BE49-F238E27FC236}">
                <a16:creationId xmlns:a16="http://schemas.microsoft.com/office/drawing/2014/main" id="{ECAD2DD3-7515-44E9-99FE-CA15D90F6A2A}"/>
              </a:ext>
            </a:extLst>
          </p:cNvPr>
          <p:cNvGrpSpPr/>
          <p:nvPr/>
        </p:nvGrpSpPr>
        <p:grpSpPr>
          <a:xfrm>
            <a:off x="0" y="1964205"/>
            <a:ext cx="18288000" cy="2192677"/>
            <a:chOff x="0" y="0"/>
            <a:chExt cx="4816593" cy="577495"/>
          </a:xfrm>
        </p:grpSpPr>
        <p:sp>
          <p:nvSpPr>
            <p:cNvPr id="24" name="Freeform 3">
              <a:extLst>
                <a:ext uri="{FF2B5EF4-FFF2-40B4-BE49-F238E27FC236}">
                  <a16:creationId xmlns:a16="http://schemas.microsoft.com/office/drawing/2014/main" id="{BDE52C15-4BFB-49C5-A5F4-16E5FAB16EC0}"/>
                </a:ext>
              </a:extLst>
            </p:cNvPr>
            <p:cNvSpPr/>
            <p:nvPr/>
          </p:nvSpPr>
          <p:spPr>
            <a:xfrm>
              <a:off x="0" y="0"/>
              <a:ext cx="4816592" cy="577495"/>
            </a:xfrm>
            <a:custGeom>
              <a:avLst/>
              <a:gdLst/>
              <a:ahLst/>
              <a:cxnLst/>
              <a:rect l="l" t="t" r="r" b="b"/>
              <a:pathLst>
                <a:path w="4816592" h="577495">
                  <a:moveTo>
                    <a:pt x="0" y="0"/>
                  </a:moveTo>
                  <a:lnTo>
                    <a:pt x="4816592" y="0"/>
                  </a:lnTo>
                  <a:lnTo>
                    <a:pt x="4816592" y="577495"/>
                  </a:lnTo>
                  <a:lnTo>
                    <a:pt x="0" y="577495"/>
                  </a:lnTo>
                  <a:close/>
                </a:path>
              </a:pathLst>
            </a:custGeom>
            <a:solidFill>
              <a:srgbClr val="FF8000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6DBB1B03-BACB-4478-914D-F7EF874150EA}"/>
                </a:ext>
              </a:extLst>
            </p:cNvPr>
            <p:cNvSpPr txBox="1"/>
            <p:nvPr/>
          </p:nvSpPr>
          <p:spPr>
            <a:xfrm>
              <a:off x="0" y="-47625"/>
              <a:ext cx="4816593" cy="6251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solidFill>
                  <a:srgbClr val="FF8000"/>
                </a:solidFill>
              </a:endParaRPr>
            </a:p>
          </p:txBody>
        </p:sp>
      </p:grpSp>
      <p:sp>
        <p:nvSpPr>
          <p:cNvPr id="26" name="Freeform 5">
            <a:extLst>
              <a:ext uri="{FF2B5EF4-FFF2-40B4-BE49-F238E27FC236}">
                <a16:creationId xmlns:a16="http://schemas.microsoft.com/office/drawing/2014/main" id="{33205B72-7428-4DAD-B592-5DCBD96128F4}"/>
              </a:ext>
            </a:extLst>
          </p:cNvPr>
          <p:cNvSpPr/>
          <p:nvPr/>
        </p:nvSpPr>
        <p:spPr>
          <a:xfrm>
            <a:off x="3570153" y="2631212"/>
            <a:ext cx="1166539" cy="618266"/>
          </a:xfrm>
          <a:custGeom>
            <a:avLst/>
            <a:gdLst/>
            <a:ahLst/>
            <a:cxnLst/>
            <a:rect l="l" t="t" r="r" b="b"/>
            <a:pathLst>
              <a:path w="1166539" h="618266">
                <a:moveTo>
                  <a:pt x="0" y="0"/>
                </a:moveTo>
                <a:lnTo>
                  <a:pt x="1166539" y="0"/>
                </a:lnTo>
                <a:lnTo>
                  <a:pt x="1166539" y="618266"/>
                </a:lnTo>
                <a:lnTo>
                  <a:pt x="0" y="618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id="{8F32334F-220C-40C3-AD3C-C9BA226E8D10}"/>
              </a:ext>
            </a:extLst>
          </p:cNvPr>
          <p:cNvSpPr txBox="1"/>
          <p:nvPr/>
        </p:nvSpPr>
        <p:spPr>
          <a:xfrm>
            <a:off x="728695" y="681070"/>
            <a:ext cx="4899754" cy="862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02. </a:t>
            </a:r>
            <a:r>
              <a:rPr lang="ko-KR" altLang="en-US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레이아웃</a:t>
            </a:r>
            <a:endParaRPr lang="en-US" altLang="ko-KR" sz="2499" dirty="0">
              <a:solidFill>
                <a:srgbClr val="FF8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     - </a:t>
            </a:r>
            <a:r>
              <a:rPr lang="ko-KR" altLang="en-US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로고</a:t>
            </a:r>
            <a:r>
              <a:rPr lang="en-US" altLang="ko-KR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, </a:t>
            </a:r>
            <a:r>
              <a:rPr lang="ko-KR" altLang="en-US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색상</a:t>
            </a:r>
            <a:endParaRPr lang="en-US" sz="2499" dirty="0">
              <a:solidFill>
                <a:srgbClr val="FF8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28" name="TextBox 12">
            <a:extLst>
              <a:ext uri="{FF2B5EF4-FFF2-40B4-BE49-F238E27FC236}">
                <a16:creationId xmlns:a16="http://schemas.microsoft.com/office/drawing/2014/main" id="{CD380CE4-1A6F-418A-BCBD-D26BABF40E0B}"/>
              </a:ext>
            </a:extLst>
          </p:cNvPr>
          <p:cNvSpPr txBox="1"/>
          <p:nvPr/>
        </p:nvSpPr>
        <p:spPr>
          <a:xfrm>
            <a:off x="1378673" y="6239946"/>
            <a:ext cx="2656649" cy="3503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 algn="l">
              <a:lnSpc>
                <a:spcPts val="3000"/>
              </a:lnSpc>
            </a:pPr>
            <a:r>
              <a:rPr lang="ko-KR" altLang="en-US" sz="2000" dirty="0">
                <a:latin typeface="윤고딕 Semi-Bold" panose="020B0600000101010101" charset="-127"/>
                <a:ea typeface="윤고딕 Semi-Bold" panose="020B0600000101010101" charset="-127"/>
                <a:cs typeface="윤고딕"/>
                <a:sym typeface="윤고딕"/>
              </a:rPr>
              <a:t>전체 컬러</a:t>
            </a:r>
            <a:r>
              <a:rPr lang="en-US" altLang="ko-KR" sz="2000" dirty="0">
                <a:latin typeface="윤고딕 Semi-Bold" panose="020B0600000101010101" charset="-127"/>
                <a:ea typeface="윤고딕 Semi-Bold" panose="020B0600000101010101" charset="-127"/>
                <a:cs typeface="윤고딕"/>
                <a:sym typeface="윤고딕"/>
              </a:rPr>
              <a:t>(#FFFFFF)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245C2B-3F76-4DD3-A4DA-7E2D434AAE60}"/>
              </a:ext>
            </a:extLst>
          </p:cNvPr>
          <p:cNvSpPr txBox="1"/>
          <p:nvPr/>
        </p:nvSpPr>
        <p:spPr>
          <a:xfrm>
            <a:off x="7148239" y="2602246"/>
            <a:ext cx="3581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err="1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알바냥</a:t>
            </a:r>
            <a:endParaRPr lang="ko-KR" altLang="en-US" sz="6000" b="1" dirty="0">
              <a:solidFill>
                <a:srgbClr val="000000"/>
              </a:solidFill>
              <a:latin typeface="윤고딕 Semi-Bold" panose="020B0600000101010101" charset="-127"/>
              <a:ea typeface="윤고딕 Semi-Bold" panose="020B0600000101010101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536E4B0B-6B09-4055-814D-3B5486405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1617" y="1970489"/>
            <a:ext cx="2038353" cy="2131005"/>
          </a:xfrm>
          <a:prstGeom prst="rect">
            <a:avLst/>
          </a:prstGeom>
        </p:spPr>
      </p:pic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BDAB5484-3E94-45AC-92DA-3DE8DE8F69C7}"/>
              </a:ext>
            </a:extLst>
          </p:cNvPr>
          <p:cNvSpPr/>
          <p:nvPr/>
        </p:nvSpPr>
        <p:spPr>
          <a:xfrm>
            <a:off x="2253938" y="4621008"/>
            <a:ext cx="1166539" cy="13693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E89F5F-C0DD-4FB0-B41D-CD2EFFF15DEB}"/>
              </a:ext>
            </a:extLst>
          </p:cNvPr>
          <p:cNvSpPr txBox="1"/>
          <p:nvPr/>
        </p:nvSpPr>
        <p:spPr>
          <a:xfrm>
            <a:off x="5486401" y="6316651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윤고딕 Semi-Bold" panose="020B0600000101010101" charset="-127"/>
                <a:ea typeface="윤고딕 Semi-Bold" panose="020B0600000101010101" charset="-127"/>
              </a:rPr>
              <a:t>폰트 컬러</a:t>
            </a:r>
            <a:r>
              <a:rPr lang="en-US" altLang="ko-KR" sz="2000" dirty="0">
                <a:latin typeface="윤고딕 Semi-Bold" panose="020B0600000101010101" charset="-127"/>
                <a:ea typeface="윤고딕 Semi-Bold" panose="020B0600000101010101" charset="-127"/>
              </a:rPr>
              <a:t>(#000000)</a:t>
            </a:r>
            <a:endParaRPr lang="ko-KR" altLang="en-US" sz="2000" dirty="0">
              <a:latin typeface="윤고딕 Semi-Bold" panose="020B0600000101010101" charset="-127"/>
              <a:ea typeface="윤고딕 Semi-Bold" panose="020B0600000101010101" charset="-127"/>
            </a:endParaRPr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E34ADD16-E440-4D31-92E1-F8C3D069BEA3}"/>
              </a:ext>
            </a:extLst>
          </p:cNvPr>
          <p:cNvSpPr/>
          <p:nvPr/>
        </p:nvSpPr>
        <p:spPr>
          <a:xfrm>
            <a:off x="6230179" y="4533436"/>
            <a:ext cx="1166539" cy="13693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2BAA6933-154B-42C5-B1C7-A6F67FE27FE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37732" y="4481577"/>
            <a:ext cx="3098937" cy="137160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09C277E-677E-46A7-B722-9509EAEA14F4}"/>
              </a:ext>
            </a:extLst>
          </p:cNvPr>
          <p:cNvSpPr txBox="1"/>
          <p:nvPr/>
        </p:nvSpPr>
        <p:spPr>
          <a:xfrm>
            <a:off x="10439400" y="6893503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윤고딕 Semi-Bold" panose="020B0600000101010101" charset="-127"/>
                <a:ea typeface="윤고딕 Semi-Bold" panose="020B0600000101010101" charset="-127"/>
              </a:rPr>
              <a:t>포인트 컬러</a:t>
            </a:r>
            <a:r>
              <a:rPr lang="en-US" altLang="ko-KR" sz="2000" dirty="0">
                <a:latin typeface="윤고딕 Semi-Bold" panose="020B0600000101010101" charset="-127"/>
                <a:ea typeface="윤고딕 Semi-Bold" panose="020B0600000101010101" charset="-127"/>
              </a:rPr>
              <a:t>(#FF8000)</a:t>
            </a:r>
            <a:endParaRPr lang="ko-KR" altLang="en-US" sz="2000" dirty="0">
              <a:latin typeface="윤고딕 Semi-Bold" panose="020B0600000101010101" charset="-127"/>
              <a:ea typeface="윤고딕 Semi-Bold" panose="020B0600000101010101" charset="-127"/>
            </a:endParaRPr>
          </a:p>
        </p:txBody>
      </p:sp>
      <p:sp>
        <p:nvSpPr>
          <p:cNvPr id="38" name="Freeform 3">
            <a:extLst>
              <a:ext uri="{FF2B5EF4-FFF2-40B4-BE49-F238E27FC236}">
                <a16:creationId xmlns:a16="http://schemas.microsoft.com/office/drawing/2014/main" id="{EE2C406C-87D8-4BB9-BA55-41647777DC1F}"/>
              </a:ext>
            </a:extLst>
          </p:cNvPr>
          <p:cNvSpPr/>
          <p:nvPr/>
        </p:nvSpPr>
        <p:spPr>
          <a:xfrm>
            <a:off x="-9940" y="7798495"/>
            <a:ext cx="18287996" cy="2192677"/>
          </a:xfrm>
          <a:custGeom>
            <a:avLst/>
            <a:gdLst/>
            <a:ahLst/>
            <a:cxnLst/>
            <a:rect l="l" t="t" r="r" b="b"/>
            <a:pathLst>
              <a:path w="4816592" h="577495">
                <a:moveTo>
                  <a:pt x="0" y="0"/>
                </a:moveTo>
                <a:lnTo>
                  <a:pt x="4816592" y="0"/>
                </a:lnTo>
                <a:lnTo>
                  <a:pt x="4816592" y="577495"/>
                </a:lnTo>
                <a:lnTo>
                  <a:pt x="0" y="577495"/>
                </a:lnTo>
                <a:close/>
              </a:path>
            </a:pathLst>
          </a:custGeom>
          <a:solidFill>
            <a:srgbClr val="000000"/>
          </a:solidFill>
          <a:ln>
            <a:solidFill>
              <a:schemeClr val="accent6"/>
            </a:solidFill>
          </a:ln>
        </p:spPr>
        <p:txBody>
          <a:bodyPr/>
          <a:lstStyle/>
          <a:p>
            <a:endParaRPr lang="ko-KR" altLang="en-US" dirty="0">
              <a:highlight>
                <a:srgbClr val="000000"/>
              </a:highlight>
            </a:endParaRPr>
          </a:p>
        </p:txBody>
      </p:sp>
      <p:sp>
        <p:nvSpPr>
          <p:cNvPr id="39" name="TextBox 4">
            <a:extLst>
              <a:ext uri="{FF2B5EF4-FFF2-40B4-BE49-F238E27FC236}">
                <a16:creationId xmlns:a16="http://schemas.microsoft.com/office/drawing/2014/main" id="{E7B5DA41-05B6-498D-8CDC-9605F4811D1C}"/>
              </a:ext>
            </a:extLst>
          </p:cNvPr>
          <p:cNvSpPr txBox="1"/>
          <p:nvPr/>
        </p:nvSpPr>
        <p:spPr>
          <a:xfrm>
            <a:off x="0" y="7661925"/>
            <a:ext cx="18288000" cy="237350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499"/>
              </a:lnSpc>
            </a:pPr>
            <a:endParaRPr>
              <a:solidFill>
                <a:srgbClr val="FF8000"/>
              </a:solidFill>
              <a:highlight>
                <a:srgbClr val="000000"/>
              </a:highlight>
            </a:endParaRPr>
          </a:p>
        </p:txBody>
      </p:sp>
      <p:sp>
        <p:nvSpPr>
          <p:cNvPr id="40" name="Freeform 5">
            <a:extLst>
              <a:ext uri="{FF2B5EF4-FFF2-40B4-BE49-F238E27FC236}">
                <a16:creationId xmlns:a16="http://schemas.microsoft.com/office/drawing/2014/main" id="{AE2440E9-CDCB-41AD-AC3E-3D1F691DBD82}"/>
              </a:ext>
            </a:extLst>
          </p:cNvPr>
          <p:cNvSpPr/>
          <p:nvPr/>
        </p:nvSpPr>
        <p:spPr>
          <a:xfrm>
            <a:off x="3572985" y="8629956"/>
            <a:ext cx="1166539" cy="618266"/>
          </a:xfrm>
          <a:custGeom>
            <a:avLst/>
            <a:gdLst/>
            <a:ahLst/>
            <a:cxnLst/>
            <a:rect l="l" t="t" r="r" b="b"/>
            <a:pathLst>
              <a:path w="1166539" h="618266">
                <a:moveTo>
                  <a:pt x="0" y="0"/>
                </a:moveTo>
                <a:lnTo>
                  <a:pt x="1166539" y="0"/>
                </a:lnTo>
                <a:lnTo>
                  <a:pt x="1166539" y="618266"/>
                </a:lnTo>
                <a:lnTo>
                  <a:pt x="0" y="618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4703CC-BEF0-4C4F-ACE5-066EF777DA90}"/>
              </a:ext>
            </a:extLst>
          </p:cNvPr>
          <p:cNvSpPr txBox="1"/>
          <p:nvPr/>
        </p:nvSpPr>
        <p:spPr>
          <a:xfrm>
            <a:off x="5973552" y="8322458"/>
            <a:ext cx="75438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8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많은 채용공고와 이력서를 보면서 질리지 않게 하기 위해 심플함 속에 포인트 색깔을 주었다</a:t>
            </a:r>
            <a:r>
              <a:rPr lang="en-US" altLang="ko-KR" sz="2000" b="1" dirty="0">
                <a:solidFill>
                  <a:srgbClr val="FF8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.</a:t>
            </a:r>
          </a:p>
          <a:p>
            <a:endParaRPr lang="en-US" altLang="ko-KR" sz="2000" b="1" dirty="0">
              <a:solidFill>
                <a:srgbClr val="FF8000"/>
              </a:solidFill>
              <a:latin typeface="윤고딕 Semi-Bold" panose="020B0600000101010101" charset="-127"/>
              <a:ea typeface="윤고딕 Semi-Bold" panose="020B0600000101010101" charset="-127"/>
            </a:endParaRPr>
          </a:p>
          <a:p>
            <a:r>
              <a:rPr lang="ko-KR" altLang="en-US" sz="2000" b="1" dirty="0">
                <a:solidFill>
                  <a:srgbClr val="FF8000"/>
                </a:solidFill>
                <a:latin typeface="윤고딕 Semi-Bold" panose="020B0600000101010101" charset="-127"/>
                <a:ea typeface="윤고딕 Semi-Bold" panose="020B0600000101010101" charset="-127"/>
              </a:rPr>
              <a:t>색깔코드는 중앙에 기술해 놓았다</a:t>
            </a:r>
            <a:endParaRPr lang="en-US" altLang="ko-KR" sz="2000" b="1" dirty="0">
              <a:solidFill>
                <a:srgbClr val="FF8000"/>
              </a:solidFill>
              <a:latin typeface="윤고딕 Semi-Bold" panose="020B0600000101010101" charset="-127"/>
              <a:ea typeface="윤고딕 Semi-Bold" panose="020B0600000101010101" charset="-127"/>
            </a:endParaRPr>
          </a:p>
          <a:p>
            <a:endParaRPr lang="ko-KR" altLang="en-US" dirty="0">
              <a:solidFill>
                <a:srgbClr val="FF8000"/>
              </a:solidFill>
              <a:latin typeface="윤고딕 Semi-Bold" panose="020B0600000101010101" charset="-127"/>
              <a:ea typeface="윤고딕 Semi-Bold" panose="020B0600000101010101" charset="-127"/>
            </a:endParaRPr>
          </a:p>
        </p:txBody>
      </p:sp>
      <p:sp>
        <p:nvSpPr>
          <p:cNvPr id="42" name="화살표: 아래쪽 41">
            <a:extLst>
              <a:ext uri="{FF2B5EF4-FFF2-40B4-BE49-F238E27FC236}">
                <a16:creationId xmlns:a16="http://schemas.microsoft.com/office/drawing/2014/main" id="{BDAF3B77-CFC9-4521-A8FD-14B0926EF53A}"/>
              </a:ext>
            </a:extLst>
          </p:cNvPr>
          <p:cNvSpPr/>
          <p:nvPr/>
        </p:nvSpPr>
        <p:spPr>
          <a:xfrm>
            <a:off x="15450792" y="4621007"/>
            <a:ext cx="1166539" cy="13693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8E01035-8980-4B9A-8A34-38AB571FA5D5}"/>
              </a:ext>
            </a:extLst>
          </p:cNvPr>
          <p:cNvSpPr txBox="1"/>
          <p:nvPr/>
        </p:nvSpPr>
        <p:spPr>
          <a:xfrm>
            <a:off x="14431616" y="6351104"/>
            <a:ext cx="32766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0000"/>
                </a:solidFill>
                <a:latin typeface="윤고딕 Semi-Bold" panose="020B0600000101010101" charset="-127"/>
                <a:ea typeface="윤고딕 Semi-Bold" panose="020B0600000101010101" charset="-127"/>
                <a:cs typeface="윤고딕"/>
                <a:sym typeface="윤고딕"/>
              </a:rPr>
              <a:t>일자리를 찾느라 지친 사람들의 표정을 고양이를 통해 구현</a:t>
            </a:r>
            <a:endParaRPr lang="en-US" altLang="ko-KR" sz="2000" dirty="0">
              <a:solidFill>
                <a:srgbClr val="000000"/>
              </a:solidFill>
              <a:latin typeface="윤고딕 Semi-Bold" panose="020B0600000101010101" charset="-127"/>
              <a:ea typeface="윤고딕 Semi-Bold" panose="020B0600000101010101" charset="-127"/>
              <a:cs typeface="윤고딕"/>
              <a:sym typeface="윤고딕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8695" y="681070"/>
            <a:ext cx="4899754" cy="413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03. Header </a:t>
            </a:r>
            <a:r>
              <a:rPr lang="ko-KR" altLang="en-US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상세구조</a:t>
            </a:r>
            <a:endParaRPr lang="en-US" sz="2499" dirty="0">
              <a:solidFill>
                <a:srgbClr val="FF8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C3936EED-40CF-41C8-A6BE-3A6F92136C50}"/>
              </a:ext>
            </a:extLst>
          </p:cNvPr>
          <p:cNvGrpSpPr/>
          <p:nvPr/>
        </p:nvGrpSpPr>
        <p:grpSpPr>
          <a:xfrm>
            <a:off x="3378920" y="5443873"/>
            <a:ext cx="8429874" cy="4086226"/>
            <a:chOff x="3378920" y="5443873"/>
            <a:chExt cx="8429874" cy="4086226"/>
          </a:xfrm>
        </p:grpSpPr>
        <p:grpSp>
          <p:nvGrpSpPr>
            <p:cNvPr id="77" name="Group 10">
              <a:extLst>
                <a:ext uri="{FF2B5EF4-FFF2-40B4-BE49-F238E27FC236}">
                  <a16:creationId xmlns:a16="http://schemas.microsoft.com/office/drawing/2014/main" id="{D91C0400-B93E-4D6C-A00F-59F4C52B7F87}"/>
                </a:ext>
              </a:extLst>
            </p:cNvPr>
            <p:cNvGrpSpPr/>
            <p:nvPr/>
          </p:nvGrpSpPr>
          <p:grpSpPr>
            <a:xfrm>
              <a:off x="3378920" y="5443873"/>
              <a:ext cx="8429874" cy="4086226"/>
              <a:chOff x="0" y="-189695"/>
              <a:chExt cx="1901812" cy="1364677"/>
            </a:xfrm>
          </p:grpSpPr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id="{8CF9D536-8F3C-49B3-86D6-9E0913404A1B}"/>
                  </a:ext>
                </a:extLst>
              </p:cNvPr>
              <p:cNvSpPr/>
              <p:nvPr/>
            </p:nvSpPr>
            <p:spPr>
              <a:xfrm>
                <a:off x="126389" y="-189695"/>
                <a:ext cx="1775423" cy="1364677"/>
              </a:xfrm>
              <a:custGeom>
                <a:avLst/>
                <a:gdLst/>
                <a:ahLst/>
                <a:cxnLst/>
                <a:rect l="l" t="t" r="r" b="b"/>
                <a:pathLst>
                  <a:path w="1524020" h="657670">
                    <a:moveTo>
                      <a:pt x="57531" y="0"/>
                    </a:moveTo>
                    <a:lnTo>
                      <a:pt x="1466489" y="0"/>
                    </a:lnTo>
                    <a:cubicBezTo>
                      <a:pt x="1498263" y="0"/>
                      <a:pt x="1524020" y="25757"/>
                      <a:pt x="1524020" y="57531"/>
                    </a:cubicBezTo>
                    <a:lnTo>
                      <a:pt x="1524020" y="600139"/>
                    </a:lnTo>
                    <a:cubicBezTo>
                      <a:pt x="1524020" y="631912"/>
                      <a:pt x="1498263" y="657670"/>
                      <a:pt x="1466489" y="657670"/>
                    </a:cubicBezTo>
                    <a:lnTo>
                      <a:pt x="57531" y="657670"/>
                    </a:lnTo>
                    <a:cubicBezTo>
                      <a:pt x="25757" y="657670"/>
                      <a:pt x="0" y="631912"/>
                      <a:pt x="0" y="600139"/>
                    </a:cubicBezTo>
                    <a:lnTo>
                      <a:pt x="0" y="57531"/>
                    </a:lnTo>
                    <a:cubicBezTo>
                      <a:pt x="0" y="25757"/>
                      <a:pt x="25757" y="0"/>
                      <a:pt x="575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D9D9D9"/>
                </a:solidFill>
                <a:prstDash val="solid"/>
                <a:round/>
              </a:ln>
            </p:spPr>
          </p:sp>
          <p:sp>
            <p:nvSpPr>
              <p:cNvPr id="82" name="TextBox 12">
                <a:extLst>
                  <a:ext uri="{FF2B5EF4-FFF2-40B4-BE49-F238E27FC236}">
                    <a16:creationId xmlns:a16="http://schemas.microsoft.com/office/drawing/2014/main" id="{7A2E1D5B-671B-4CC0-A063-854FD7B833D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524020" cy="7052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79" name="TextBox 15">
              <a:extLst>
                <a:ext uri="{FF2B5EF4-FFF2-40B4-BE49-F238E27FC236}">
                  <a16:creationId xmlns:a16="http://schemas.microsoft.com/office/drawing/2014/main" id="{20159E7E-C035-4B07-B358-5A5033F28802}"/>
                </a:ext>
              </a:extLst>
            </p:cNvPr>
            <p:cNvSpPr txBox="1"/>
            <p:nvPr/>
          </p:nvSpPr>
          <p:spPr>
            <a:xfrm>
              <a:off x="4359883" y="5626864"/>
              <a:ext cx="7448911" cy="36381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클릭 시 해당 페이지로 이동</a:t>
              </a:r>
              <a:endParaRPr lang="en-US" altLang="ko-KR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endParaRPr>
            </a:p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가장 자주 이용하는 메뉴들</a:t>
              </a:r>
              <a:endParaRPr lang="en-US" altLang="ko-KR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endParaRPr>
            </a:p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채용정보 </a:t>
              </a:r>
              <a:r>
                <a:rPr lang="en-US" altLang="ko-KR" sz="2000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: </a:t>
              </a:r>
              <a:r>
                <a:rPr lang="ko-KR" altLang="en-US" sz="2000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지역별</a:t>
              </a:r>
              <a:r>
                <a:rPr lang="en-US" altLang="ko-KR" sz="2000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 </a:t>
              </a:r>
              <a:r>
                <a:rPr lang="ko-KR" altLang="en-US" sz="2000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알바리스트 링크 및 최신 등록된 채용공고 안내</a:t>
              </a:r>
              <a:endParaRPr lang="en-US" altLang="ko-KR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endParaRPr>
            </a:p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브랜드 알바 </a:t>
              </a:r>
              <a:r>
                <a:rPr lang="en-US" altLang="ko-KR" sz="2000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: </a:t>
              </a:r>
              <a:r>
                <a:rPr lang="ko-KR" altLang="en-US" sz="2000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브랜드홍보 및 추천브랜드 안내</a:t>
              </a:r>
              <a:endParaRPr lang="en-US" altLang="ko-KR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endParaRPr>
            </a:p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회원 서비스 </a:t>
              </a:r>
              <a:r>
                <a:rPr lang="en-US" altLang="ko-KR" sz="2000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: </a:t>
              </a:r>
              <a:r>
                <a:rPr lang="ko-KR" altLang="en-US" sz="2000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개인 서비스</a:t>
              </a:r>
              <a:r>
                <a:rPr lang="en-US" altLang="ko-KR" sz="2000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. </a:t>
              </a:r>
              <a:r>
                <a:rPr lang="ko-KR" altLang="en-US" sz="2000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기업 서비스 </a:t>
              </a:r>
              <a:endParaRPr lang="en-US" altLang="ko-KR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endParaRPr>
            </a:p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인재 정보 </a:t>
              </a:r>
              <a:r>
                <a:rPr lang="en-US" altLang="ko-KR" sz="2000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: </a:t>
              </a:r>
              <a:r>
                <a:rPr lang="ko-KR" altLang="en-US" sz="2000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등록된 인재 정보</a:t>
              </a:r>
              <a:endParaRPr lang="en-US" altLang="ko-KR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endParaRPr>
            </a:p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err="1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알바토크</a:t>
              </a:r>
              <a:r>
                <a:rPr lang="ko-KR" altLang="en-US" sz="2000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 </a:t>
              </a:r>
              <a:r>
                <a:rPr lang="en-US" altLang="ko-KR" sz="2000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: </a:t>
              </a:r>
              <a:r>
                <a:rPr lang="ko-KR" altLang="en-US" sz="2000" dirty="0" err="1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개인회원간의</a:t>
              </a:r>
              <a:r>
                <a:rPr lang="ko-KR" altLang="en-US" sz="2000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 커뮤니티</a:t>
              </a:r>
              <a:endParaRPr lang="en-US" altLang="ko-KR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endParaRPr>
            </a:p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고객센터 </a:t>
              </a:r>
              <a:r>
                <a:rPr lang="en-US" altLang="ko-KR" sz="2000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: </a:t>
              </a:r>
              <a:r>
                <a:rPr lang="ko-KR" altLang="en-US" sz="2000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공지사항</a:t>
              </a:r>
              <a:r>
                <a:rPr lang="en-US" altLang="ko-KR" sz="2000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, </a:t>
              </a:r>
              <a:r>
                <a:rPr lang="ko-KR" altLang="en-US" sz="2000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기타 사이트 관련 정보</a:t>
              </a:r>
              <a:endParaRPr lang="en-US" altLang="ko-KR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E353852D-7DEE-45CC-9046-C709F65785FF}"/>
              </a:ext>
            </a:extLst>
          </p:cNvPr>
          <p:cNvGrpSpPr/>
          <p:nvPr/>
        </p:nvGrpSpPr>
        <p:grpSpPr>
          <a:xfrm>
            <a:off x="12801600" y="5809880"/>
            <a:ext cx="4483553" cy="2542131"/>
            <a:chOff x="11939108" y="3218750"/>
            <a:chExt cx="4483553" cy="2542131"/>
          </a:xfrm>
        </p:grpSpPr>
        <p:grpSp>
          <p:nvGrpSpPr>
            <p:cNvPr id="84" name="Group 10">
              <a:extLst>
                <a:ext uri="{FF2B5EF4-FFF2-40B4-BE49-F238E27FC236}">
                  <a16:creationId xmlns:a16="http://schemas.microsoft.com/office/drawing/2014/main" id="{1C61E27D-C8E9-4E12-85B0-AF9BE333748F}"/>
                </a:ext>
              </a:extLst>
            </p:cNvPr>
            <p:cNvGrpSpPr/>
            <p:nvPr/>
          </p:nvGrpSpPr>
          <p:grpSpPr>
            <a:xfrm>
              <a:off x="11939108" y="3218750"/>
              <a:ext cx="4483553" cy="2542131"/>
              <a:chOff x="-22381" y="-47625"/>
              <a:chExt cx="1546401" cy="705295"/>
            </a:xfrm>
          </p:grpSpPr>
          <p:sp>
            <p:nvSpPr>
              <p:cNvPr id="88" name="Freeform 11">
                <a:extLst>
                  <a:ext uri="{FF2B5EF4-FFF2-40B4-BE49-F238E27FC236}">
                    <a16:creationId xmlns:a16="http://schemas.microsoft.com/office/drawing/2014/main" id="{31C0C287-E2FF-4456-81EC-E75AECF61B7E}"/>
                  </a:ext>
                </a:extLst>
              </p:cNvPr>
              <p:cNvSpPr/>
              <p:nvPr/>
            </p:nvSpPr>
            <p:spPr>
              <a:xfrm>
                <a:off x="-22381" y="0"/>
                <a:ext cx="1524020" cy="657670"/>
              </a:xfrm>
              <a:custGeom>
                <a:avLst/>
                <a:gdLst/>
                <a:ahLst/>
                <a:cxnLst/>
                <a:rect l="l" t="t" r="r" b="b"/>
                <a:pathLst>
                  <a:path w="1524020" h="657670">
                    <a:moveTo>
                      <a:pt x="57531" y="0"/>
                    </a:moveTo>
                    <a:lnTo>
                      <a:pt x="1466489" y="0"/>
                    </a:lnTo>
                    <a:cubicBezTo>
                      <a:pt x="1498263" y="0"/>
                      <a:pt x="1524020" y="25757"/>
                      <a:pt x="1524020" y="57531"/>
                    </a:cubicBezTo>
                    <a:lnTo>
                      <a:pt x="1524020" y="600139"/>
                    </a:lnTo>
                    <a:cubicBezTo>
                      <a:pt x="1524020" y="631912"/>
                      <a:pt x="1498263" y="657670"/>
                      <a:pt x="1466489" y="657670"/>
                    </a:cubicBezTo>
                    <a:lnTo>
                      <a:pt x="57531" y="657670"/>
                    </a:lnTo>
                    <a:cubicBezTo>
                      <a:pt x="25757" y="657670"/>
                      <a:pt x="0" y="631912"/>
                      <a:pt x="0" y="600139"/>
                    </a:cubicBezTo>
                    <a:lnTo>
                      <a:pt x="0" y="57531"/>
                    </a:lnTo>
                    <a:cubicBezTo>
                      <a:pt x="0" y="25757"/>
                      <a:pt x="25757" y="0"/>
                      <a:pt x="575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D9D9D9"/>
                </a:solidFill>
                <a:prstDash val="solid"/>
                <a:round/>
              </a:ln>
            </p:spPr>
          </p:sp>
          <p:sp>
            <p:nvSpPr>
              <p:cNvPr id="89" name="TextBox 12">
                <a:extLst>
                  <a:ext uri="{FF2B5EF4-FFF2-40B4-BE49-F238E27FC236}">
                    <a16:creationId xmlns:a16="http://schemas.microsoft.com/office/drawing/2014/main" id="{079636F8-68BD-457C-A553-1D6B70BE6BD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524020" cy="7052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86" name="TextBox 15">
              <a:extLst>
                <a:ext uri="{FF2B5EF4-FFF2-40B4-BE49-F238E27FC236}">
                  <a16:creationId xmlns:a16="http://schemas.microsoft.com/office/drawing/2014/main" id="{3D1458F7-6A22-44A9-A9A5-C88D61022AF4}"/>
                </a:ext>
              </a:extLst>
            </p:cNvPr>
            <p:cNvSpPr txBox="1"/>
            <p:nvPr/>
          </p:nvSpPr>
          <p:spPr>
            <a:xfrm>
              <a:off x="12225223" y="3575078"/>
              <a:ext cx="3722206" cy="1700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로그인</a:t>
              </a:r>
              <a:r>
                <a:rPr lang="en-US" altLang="ko-KR" sz="2000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 </a:t>
              </a:r>
              <a:r>
                <a:rPr lang="ko-KR" altLang="en-US" sz="2000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버튼</a:t>
              </a:r>
              <a:endParaRPr lang="en-US" altLang="ko-KR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endParaRPr>
            </a:p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회원가입 버튼</a:t>
              </a:r>
              <a:endParaRPr lang="en-US" altLang="ko-KR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endParaRPr>
            </a:p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이력서등록</a:t>
              </a:r>
              <a:r>
                <a:rPr lang="en-US" altLang="ko-KR" sz="2000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 : </a:t>
              </a:r>
              <a:r>
                <a:rPr lang="ko-KR" altLang="en-US" sz="2000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이력서 작성 가능</a:t>
              </a:r>
              <a:endParaRPr lang="en-US" altLang="ko-KR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endParaRPr>
            </a:p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공고 등록 </a:t>
              </a:r>
              <a:r>
                <a:rPr lang="en-US" altLang="ko-KR" sz="2000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: </a:t>
              </a:r>
              <a:r>
                <a:rPr lang="ko-KR" altLang="en-US" sz="2000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채용공고 작성 가능 </a:t>
              </a:r>
              <a:endParaRPr 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</p:grpSp>
      <p:pic>
        <p:nvPicPr>
          <p:cNvPr id="96" name="그림 95">
            <a:extLst>
              <a:ext uri="{FF2B5EF4-FFF2-40B4-BE49-F238E27FC236}">
                <a16:creationId xmlns:a16="http://schemas.microsoft.com/office/drawing/2014/main" id="{83C28E0A-AA0C-4442-8B30-E2070ED9D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485" y="3744701"/>
            <a:ext cx="15402828" cy="1419021"/>
          </a:xfrm>
          <a:prstGeom prst="rect">
            <a:avLst/>
          </a:prstGeom>
        </p:spPr>
      </p:pic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BBCAE9C9-5B9E-4D82-9E5D-5C4E74A5578F}"/>
              </a:ext>
            </a:extLst>
          </p:cNvPr>
          <p:cNvGrpSpPr/>
          <p:nvPr/>
        </p:nvGrpSpPr>
        <p:grpSpPr>
          <a:xfrm>
            <a:off x="457200" y="2579395"/>
            <a:ext cx="4291811" cy="779200"/>
            <a:chOff x="640456" y="3122098"/>
            <a:chExt cx="4291811" cy="779200"/>
          </a:xfrm>
        </p:grpSpPr>
        <p:sp>
          <p:nvSpPr>
            <p:cNvPr id="108" name="Freeform 11">
              <a:extLst>
                <a:ext uri="{FF2B5EF4-FFF2-40B4-BE49-F238E27FC236}">
                  <a16:creationId xmlns:a16="http://schemas.microsoft.com/office/drawing/2014/main" id="{42D23AFF-0BCE-4EBA-8458-E071793B8E77}"/>
                </a:ext>
              </a:extLst>
            </p:cNvPr>
            <p:cNvSpPr/>
            <p:nvPr/>
          </p:nvSpPr>
          <p:spPr>
            <a:xfrm>
              <a:off x="640456" y="3122098"/>
              <a:ext cx="4291811" cy="779200"/>
            </a:xfrm>
            <a:custGeom>
              <a:avLst/>
              <a:gdLst/>
              <a:ahLst/>
              <a:cxnLst/>
              <a:rect l="l" t="t" r="r" b="b"/>
              <a:pathLst>
                <a:path w="1524020" h="657670">
                  <a:moveTo>
                    <a:pt x="57531" y="0"/>
                  </a:moveTo>
                  <a:lnTo>
                    <a:pt x="1466489" y="0"/>
                  </a:lnTo>
                  <a:cubicBezTo>
                    <a:pt x="1498263" y="0"/>
                    <a:pt x="1524020" y="25757"/>
                    <a:pt x="1524020" y="57531"/>
                  </a:cubicBezTo>
                  <a:lnTo>
                    <a:pt x="1524020" y="600139"/>
                  </a:lnTo>
                  <a:cubicBezTo>
                    <a:pt x="1524020" y="631912"/>
                    <a:pt x="1498263" y="657670"/>
                    <a:pt x="1466489" y="657670"/>
                  </a:cubicBezTo>
                  <a:lnTo>
                    <a:pt x="57531" y="657670"/>
                  </a:lnTo>
                  <a:cubicBezTo>
                    <a:pt x="25757" y="657670"/>
                    <a:pt x="0" y="631912"/>
                    <a:pt x="0" y="600139"/>
                  </a:cubicBezTo>
                  <a:lnTo>
                    <a:pt x="0" y="57531"/>
                  </a:lnTo>
                  <a:cubicBezTo>
                    <a:pt x="0" y="25757"/>
                    <a:pt x="25757" y="0"/>
                    <a:pt x="57531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id="107" name="TextBox 15">
              <a:extLst>
                <a:ext uri="{FF2B5EF4-FFF2-40B4-BE49-F238E27FC236}">
                  <a16:creationId xmlns:a16="http://schemas.microsoft.com/office/drawing/2014/main" id="{3747911F-0A14-48F3-9A87-0CEB35ECAB67}"/>
                </a:ext>
              </a:extLst>
            </p:cNvPr>
            <p:cNvSpPr txBox="1"/>
            <p:nvPr/>
          </p:nvSpPr>
          <p:spPr>
            <a:xfrm>
              <a:off x="846333" y="3286000"/>
              <a:ext cx="3722206" cy="406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err="1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클릭시</a:t>
              </a:r>
              <a:r>
                <a:rPr lang="ko-KR" altLang="en-US" sz="2000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 </a:t>
              </a:r>
              <a:r>
                <a:rPr lang="ko-KR" altLang="en-US" sz="2000" dirty="0" err="1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메인화면</a:t>
              </a:r>
              <a:r>
                <a:rPr lang="en-US" altLang="ko-KR" sz="2000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(</a:t>
              </a:r>
              <a:r>
                <a:rPr lang="ko-KR" altLang="en-US" sz="2000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홈</a:t>
              </a:r>
              <a:r>
                <a:rPr lang="en-US" altLang="ko-KR" sz="2000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)</a:t>
              </a:r>
              <a:r>
                <a:rPr lang="ko-KR" altLang="en-US" sz="2000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으로 이동</a:t>
              </a:r>
              <a:endParaRPr lang="en-US" altLang="ko-KR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</p:grpSp>
      <p:sp>
        <p:nvSpPr>
          <p:cNvPr id="110" name="액자 109">
            <a:extLst>
              <a:ext uri="{FF2B5EF4-FFF2-40B4-BE49-F238E27FC236}">
                <a16:creationId xmlns:a16="http://schemas.microsoft.com/office/drawing/2014/main" id="{9635DCA5-6528-4C73-A9C4-AA750B7D2389}"/>
              </a:ext>
            </a:extLst>
          </p:cNvPr>
          <p:cNvSpPr/>
          <p:nvPr/>
        </p:nvSpPr>
        <p:spPr>
          <a:xfrm>
            <a:off x="1362287" y="3969524"/>
            <a:ext cx="1524000" cy="609600"/>
          </a:xfrm>
          <a:prstGeom prst="frame">
            <a:avLst>
              <a:gd name="adj1" fmla="val 3903"/>
            </a:avLst>
          </a:prstGeom>
          <a:solidFill>
            <a:srgbClr val="FF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2" name="액자 111">
            <a:extLst>
              <a:ext uri="{FF2B5EF4-FFF2-40B4-BE49-F238E27FC236}">
                <a16:creationId xmlns:a16="http://schemas.microsoft.com/office/drawing/2014/main" id="{E599A865-C8A5-45D4-A6CF-8422F8A137C7}"/>
              </a:ext>
            </a:extLst>
          </p:cNvPr>
          <p:cNvSpPr/>
          <p:nvPr/>
        </p:nvSpPr>
        <p:spPr>
          <a:xfrm>
            <a:off x="1667087" y="4607305"/>
            <a:ext cx="7010400" cy="396678"/>
          </a:xfrm>
          <a:prstGeom prst="frame">
            <a:avLst>
              <a:gd name="adj1" fmla="val 3903"/>
            </a:avLst>
          </a:prstGeom>
          <a:solidFill>
            <a:srgbClr val="FF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BB6D1D2E-8048-4738-B3DD-F24C141DB1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84234">
            <a:off x="1622109" y="3446987"/>
            <a:ext cx="367970" cy="367970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AD9A58C7-2F1B-41B8-838B-300C6A87D9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15622">
            <a:off x="8462015" y="4879647"/>
            <a:ext cx="431635" cy="431635"/>
          </a:xfrm>
          <a:prstGeom prst="rect">
            <a:avLst/>
          </a:prstGeom>
        </p:spPr>
      </p:pic>
      <p:sp>
        <p:nvSpPr>
          <p:cNvPr id="114" name="액자 113">
            <a:extLst>
              <a:ext uri="{FF2B5EF4-FFF2-40B4-BE49-F238E27FC236}">
                <a16:creationId xmlns:a16="http://schemas.microsoft.com/office/drawing/2014/main" id="{E1B24586-FA9E-4F09-A3B8-FE27B3E14094}"/>
              </a:ext>
            </a:extLst>
          </p:cNvPr>
          <p:cNvSpPr/>
          <p:nvPr/>
        </p:nvSpPr>
        <p:spPr>
          <a:xfrm>
            <a:off x="12274258" y="4518258"/>
            <a:ext cx="4251829" cy="518065"/>
          </a:xfrm>
          <a:prstGeom prst="frame">
            <a:avLst>
              <a:gd name="adj1" fmla="val 3903"/>
            </a:avLst>
          </a:prstGeom>
          <a:solidFill>
            <a:srgbClr val="FF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id="{A4BDE14E-FAC3-490A-B39B-EC3044B4EA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24030">
            <a:off x="14402121" y="5137652"/>
            <a:ext cx="425323" cy="425323"/>
          </a:xfrm>
          <a:prstGeom prst="rect">
            <a:avLst/>
          </a:prstGeom>
        </p:spPr>
      </p:pic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0678F9FA-78FB-4B23-B923-D8DDB4D6EF5D}"/>
              </a:ext>
            </a:extLst>
          </p:cNvPr>
          <p:cNvGrpSpPr/>
          <p:nvPr/>
        </p:nvGrpSpPr>
        <p:grpSpPr>
          <a:xfrm>
            <a:off x="5855488" y="2685350"/>
            <a:ext cx="4291811" cy="779200"/>
            <a:chOff x="640456" y="3122098"/>
            <a:chExt cx="4291811" cy="779200"/>
          </a:xfrm>
        </p:grpSpPr>
        <p:sp>
          <p:nvSpPr>
            <p:cNvPr id="118" name="Freeform 11">
              <a:extLst>
                <a:ext uri="{FF2B5EF4-FFF2-40B4-BE49-F238E27FC236}">
                  <a16:creationId xmlns:a16="http://schemas.microsoft.com/office/drawing/2014/main" id="{412AEBF7-DB38-4FD5-9570-EC658D86C9EF}"/>
                </a:ext>
              </a:extLst>
            </p:cNvPr>
            <p:cNvSpPr/>
            <p:nvPr/>
          </p:nvSpPr>
          <p:spPr>
            <a:xfrm>
              <a:off x="640456" y="3122098"/>
              <a:ext cx="4291811" cy="779200"/>
            </a:xfrm>
            <a:custGeom>
              <a:avLst/>
              <a:gdLst/>
              <a:ahLst/>
              <a:cxnLst/>
              <a:rect l="l" t="t" r="r" b="b"/>
              <a:pathLst>
                <a:path w="1524020" h="657670">
                  <a:moveTo>
                    <a:pt x="57531" y="0"/>
                  </a:moveTo>
                  <a:lnTo>
                    <a:pt x="1466489" y="0"/>
                  </a:lnTo>
                  <a:cubicBezTo>
                    <a:pt x="1498263" y="0"/>
                    <a:pt x="1524020" y="25757"/>
                    <a:pt x="1524020" y="57531"/>
                  </a:cubicBezTo>
                  <a:lnTo>
                    <a:pt x="1524020" y="600139"/>
                  </a:lnTo>
                  <a:cubicBezTo>
                    <a:pt x="1524020" y="631912"/>
                    <a:pt x="1498263" y="657670"/>
                    <a:pt x="1466489" y="657670"/>
                  </a:cubicBezTo>
                  <a:lnTo>
                    <a:pt x="57531" y="657670"/>
                  </a:lnTo>
                  <a:cubicBezTo>
                    <a:pt x="25757" y="657670"/>
                    <a:pt x="0" y="631912"/>
                    <a:pt x="0" y="600139"/>
                  </a:cubicBezTo>
                  <a:lnTo>
                    <a:pt x="0" y="57531"/>
                  </a:lnTo>
                  <a:cubicBezTo>
                    <a:pt x="0" y="25757"/>
                    <a:pt x="25757" y="0"/>
                    <a:pt x="57531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id="119" name="TextBox 15">
              <a:extLst>
                <a:ext uri="{FF2B5EF4-FFF2-40B4-BE49-F238E27FC236}">
                  <a16:creationId xmlns:a16="http://schemas.microsoft.com/office/drawing/2014/main" id="{49058F81-0C54-44D9-BA12-3DD1C5551ED8}"/>
                </a:ext>
              </a:extLst>
            </p:cNvPr>
            <p:cNvSpPr txBox="1"/>
            <p:nvPr/>
          </p:nvSpPr>
          <p:spPr>
            <a:xfrm>
              <a:off x="846333" y="3286000"/>
              <a:ext cx="3722206" cy="406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알바 </a:t>
              </a:r>
              <a:r>
                <a:rPr lang="ko-KR" altLang="en-US" sz="2000" dirty="0" err="1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검색시</a:t>
              </a:r>
              <a:r>
                <a:rPr lang="ko-KR" altLang="en-US" sz="2000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 관련 정보 확인</a:t>
              </a:r>
              <a:endParaRPr lang="en-US" altLang="ko-KR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</p:grpSp>
      <p:pic>
        <p:nvPicPr>
          <p:cNvPr id="120" name="그림 119">
            <a:extLst>
              <a:ext uri="{FF2B5EF4-FFF2-40B4-BE49-F238E27FC236}">
                <a16:creationId xmlns:a16="http://schemas.microsoft.com/office/drawing/2014/main" id="{DD702CD0-AEC6-4FC3-A0FF-C1E6010BD9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84234">
            <a:off x="6961432" y="3555549"/>
            <a:ext cx="363317" cy="363317"/>
          </a:xfrm>
          <a:prstGeom prst="rect">
            <a:avLst/>
          </a:prstGeom>
        </p:spPr>
      </p:pic>
      <p:sp>
        <p:nvSpPr>
          <p:cNvPr id="121" name="액자 120">
            <a:extLst>
              <a:ext uri="{FF2B5EF4-FFF2-40B4-BE49-F238E27FC236}">
                <a16:creationId xmlns:a16="http://schemas.microsoft.com/office/drawing/2014/main" id="{F8A0FB7D-966D-4E86-8215-434F6619D235}"/>
              </a:ext>
            </a:extLst>
          </p:cNvPr>
          <p:cNvSpPr/>
          <p:nvPr/>
        </p:nvSpPr>
        <p:spPr>
          <a:xfrm>
            <a:off x="4175046" y="4012358"/>
            <a:ext cx="4435554" cy="566765"/>
          </a:xfrm>
          <a:prstGeom prst="frame">
            <a:avLst>
              <a:gd name="adj1" fmla="val 3903"/>
            </a:avLst>
          </a:prstGeom>
          <a:solidFill>
            <a:srgbClr val="FF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83DF7B10-F514-40E4-BF19-98445F1FD635}"/>
              </a:ext>
            </a:extLst>
          </p:cNvPr>
          <p:cNvGrpSpPr/>
          <p:nvPr/>
        </p:nvGrpSpPr>
        <p:grpSpPr>
          <a:xfrm>
            <a:off x="12168521" y="2622131"/>
            <a:ext cx="4291811" cy="779200"/>
            <a:chOff x="66506" y="3037666"/>
            <a:chExt cx="4291811" cy="779200"/>
          </a:xfrm>
        </p:grpSpPr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id="{964CE314-B14C-4BA4-BE4F-6912C10395CF}"/>
                </a:ext>
              </a:extLst>
            </p:cNvPr>
            <p:cNvSpPr/>
            <p:nvPr/>
          </p:nvSpPr>
          <p:spPr>
            <a:xfrm>
              <a:off x="66506" y="3037666"/>
              <a:ext cx="4291811" cy="779200"/>
            </a:xfrm>
            <a:custGeom>
              <a:avLst/>
              <a:gdLst/>
              <a:ahLst/>
              <a:cxnLst/>
              <a:rect l="l" t="t" r="r" b="b"/>
              <a:pathLst>
                <a:path w="1524020" h="657670">
                  <a:moveTo>
                    <a:pt x="57531" y="0"/>
                  </a:moveTo>
                  <a:lnTo>
                    <a:pt x="1466489" y="0"/>
                  </a:lnTo>
                  <a:cubicBezTo>
                    <a:pt x="1498263" y="0"/>
                    <a:pt x="1524020" y="25757"/>
                    <a:pt x="1524020" y="57531"/>
                  </a:cubicBezTo>
                  <a:lnTo>
                    <a:pt x="1524020" y="600139"/>
                  </a:lnTo>
                  <a:cubicBezTo>
                    <a:pt x="1524020" y="631912"/>
                    <a:pt x="1498263" y="657670"/>
                    <a:pt x="1466489" y="657670"/>
                  </a:cubicBezTo>
                  <a:lnTo>
                    <a:pt x="57531" y="657670"/>
                  </a:lnTo>
                  <a:cubicBezTo>
                    <a:pt x="25757" y="657670"/>
                    <a:pt x="0" y="631912"/>
                    <a:pt x="0" y="600139"/>
                  </a:cubicBezTo>
                  <a:lnTo>
                    <a:pt x="0" y="57531"/>
                  </a:lnTo>
                  <a:cubicBezTo>
                    <a:pt x="0" y="25757"/>
                    <a:pt x="25757" y="0"/>
                    <a:pt x="57531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id="124" name="TextBox 15">
              <a:extLst>
                <a:ext uri="{FF2B5EF4-FFF2-40B4-BE49-F238E27FC236}">
                  <a16:creationId xmlns:a16="http://schemas.microsoft.com/office/drawing/2014/main" id="{C1166B10-B931-4105-A645-F0A03D64C620}"/>
                </a:ext>
              </a:extLst>
            </p:cNvPr>
            <p:cNvSpPr txBox="1"/>
            <p:nvPr/>
          </p:nvSpPr>
          <p:spPr>
            <a:xfrm>
              <a:off x="351308" y="3179602"/>
              <a:ext cx="3722206" cy="406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관련 사이트 링크 아이콘</a:t>
              </a:r>
              <a:endParaRPr lang="en-US" altLang="ko-KR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</p:grpSp>
      <p:pic>
        <p:nvPicPr>
          <p:cNvPr id="125" name="그림 124">
            <a:extLst>
              <a:ext uri="{FF2B5EF4-FFF2-40B4-BE49-F238E27FC236}">
                <a16:creationId xmlns:a16="http://schemas.microsoft.com/office/drawing/2014/main" id="{7EEF661A-C0C5-4C46-AC22-9B196608248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84234">
            <a:off x="13925362" y="3483824"/>
            <a:ext cx="410252" cy="410252"/>
          </a:xfrm>
          <a:prstGeom prst="rect">
            <a:avLst/>
          </a:prstGeom>
        </p:spPr>
      </p:pic>
      <p:sp>
        <p:nvSpPr>
          <p:cNvPr id="126" name="액자 125">
            <a:extLst>
              <a:ext uri="{FF2B5EF4-FFF2-40B4-BE49-F238E27FC236}">
                <a16:creationId xmlns:a16="http://schemas.microsoft.com/office/drawing/2014/main" id="{9AE1EE22-D9ED-4010-B689-FB3B5A2EF0BC}"/>
              </a:ext>
            </a:extLst>
          </p:cNvPr>
          <p:cNvSpPr/>
          <p:nvPr/>
        </p:nvSpPr>
        <p:spPr>
          <a:xfrm>
            <a:off x="11963400" y="3949165"/>
            <a:ext cx="4648199" cy="530324"/>
          </a:xfrm>
          <a:prstGeom prst="frame">
            <a:avLst>
              <a:gd name="adj1" fmla="val 3903"/>
            </a:avLst>
          </a:prstGeom>
          <a:solidFill>
            <a:srgbClr val="FF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8"/>
          <p:cNvSpPr txBox="1"/>
          <p:nvPr/>
        </p:nvSpPr>
        <p:spPr>
          <a:xfrm>
            <a:off x="728695" y="681070"/>
            <a:ext cx="4899754" cy="413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04. Contents </a:t>
            </a:r>
            <a:r>
              <a:rPr lang="ko-KR" altLang="en-US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상세구조</a:t>
            </a:r>
            <a:endParaRPr lang="en-US" sz="2499" dirty="0">
              <a:solidFill>
                <a:srgbClr val="FF8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pic>
        <p:nvPicPr>
          <p:cNvPr id="3" name="Picture 12" descr="사람마다 확연히 갈린다는 아르바이트에 대한 생각 - 인스티즈(instiz) 인티포털 카테고리">
            <a:extLst>
              <a:ext uri="{FF2B5EF4-FFF2-40B4-BE49-F238E27FC236}">
                <a16:creationId xmlns:a16="http://schemas.microsoft.com/office/drawing/2014/main" id="{99B579B1-8B65-4454-B1E1-82EAAF3E0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02" y="1561824"/>
            <a:ext cx="9848850" cy="619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Chus チャウス | おいしい・たのしい・があつまる。那須の大きな食卓。">
            <a:extLst>
              <a:ext uri="{FF2B5EF4-FFF2-40B4-BE49-F238E27FC236}">
                <a16:creationId xmlns:a16="http://schemas.microsoft.com/office/drawing/2014/main" id="{D4C27565-57E5-4DA6-873B-184C3FEB0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3400" y="1639116"/>
            <a:ext cx="6096000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6">
            <a:extLst>
              <a:ext uri="{FF2B5EF4-FFF2-40B4-BE49-F238E27FC236}">
                <a16:creationId xmlns:a16="http://schemas.microsoft.com/office/drawing/2014/main" id="{A35F2A19-3E70-42EB-9B6B-1B36F8CF150E}"/>
              </a:ext>
            </a:extLst>
          </p:cNvPr>
          <p:cNvGrpSpPr/>
          <p:nvPr/>
        </p:nvGrpSpPr>
        <p:grpSpPr>
          <a:xfrm>
            <a:off x="0" y="8094323"/>
            <a:ext cx="18288000" cy="2192677"/>
            <a:chOff x="0" y="0"/>
            <a:chExt cx="4816593" cy="577495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4B5FC678-C54C-4BA8-9DC0-911A948C5DB1}"/>
                </a:ext>
              </a:extLst>
            </p:cNvPr>
            <p:cNvSpPr/>
            <p:nvPr/>
          </p:nvSpPr>
          <p:spPr>
            <a:xfrm>
              <a:off x="0" y="0"/>
              <a:ext cx="4816592" cy="577495"/>
            </a:xfrm>
            <a:custGeom>
              <a:avLst/>
              <a:gdLst/>
              <a:ahLst/>
              <a:cxnLst/>
              <a:rect l="l" t="t" r="r" b="b"/>
              <a:pathLst>
                <a:path w="4816592" h="577495">
                  <a:moveTo>
                    <a:pt x="0" y="0"/>
                  </a:moveTo>
                  <a:lnTo>
                    <a:pt x="4816592" y="0"/>
                  </a:lnTo>
                  <a:lnTo>
                    <a:pt x="4816592" y="577495"/>
                  </a:lnTo>
                  <a:lnTo>
                    <a:pt x="0" y="577495"/>
                  </a:lnTo>
                  <a:close/>
                </a:path>
              </a:pathLst>
            </a:custGeom>
            <a:solidFill>
              <a:srgbClr val="FF8000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A9F636C7-FC85-4ECF-8C26-45827B8A6257}"/>
                </a:ext>
              </a:extLst>
            </p:cNvPr>
            <p:cNvSpPr txBox="1"/>
            <p:nvPr/>
          </p:nvSpPr>
          <p:spPr>
            <a:xfrm>
              <a:off x="0" y="-47625"/>
              <a:ext cx="4816593" cy="6251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Freeform 27">
            <a:extLst>
              <a:ext uri="{FF2B5EF4-FFF2-40B4-BE49-F238E27FC236}">
                <a16:creationId xmlns:a16="http://schemas.microsoft.com/office/drawing/2014/main" id="{1FDD2DDC-059E-4AB9-BE0B-C54D091F1C14}"/>
              </a:ext>
            </a:extLst>
          </p:cNvPr>
          <p:cNvSpPr/>
          <p:nvPr/>
        </p:nvSpPr>
        <p:spPr>
          <a:xfrm>
            <a:off x="2620770" y="8881529"/>
            <a:ext cx="1166539" cy="618266"/>
          </a:xfrm>
          <a:custGeom>
            <a:avLst/>
            <a:gdLst/>
            <a:ahLst/>
            <a:cxnLst/>
            <a:rect l="l" t="t" r="r" b="b"/>
            <a:pathLst>
              <a:path w="1166539" h="618266">
                <a:moveTo>
                  <a:pt x="0" y="0"/>
                </a:moveTo>
                <a:lnTo>
                  <a:pt x="1166539" y="0"/>
                </a:lnTo>
                <a:lnTo>
                  <a:pt x="1166539" y="618266"/>
                </a:lnTo>
                <a:lnTo>
                  <a:pt x="0" y="6182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29">
            <a:extLst>
              <a:ext uri="{FF2B5EF4-FFF2-40B4-BE49-F238E27FC236}">
                <a16:creationId xmlns:a16="http://schemas.microsoft.com/office/drawing/2014/main" id="{6FA7AC3C-C31A-4774-9096-3073A0E8A093}"/>
              </a:ext>
            </a:extLst>
          </p:cNvPr>
          <p:cNvSpPr txBox="1"/>
          <p:nvPr/>
        </p:nvSpPr>
        <p:spPr>
          <a:xfrm>
            <a:off x="4290143" y="8805693"/>
            <a:ext cx="13479968" cy="662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dirty="0">
                <a:solidFill>
                  <a:srgbClr val="FFFFFF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여러 형태의 구인구직 활동에 알맞은 공간조성</a:t>
            </a:r>
            <a:endParaRPr lang="en-US" sz="3999" dirty="0">
              <a:solidFill>
                <a:srgbClr val="FFFFFF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grpSp>
        <p:nvGrpSpPr>
          <p:cNvPr id="10" name="Group 15">
            <a:extLst>
              <a:ext uri="{FF2B5EF4-FFF2-40B4-BE49-F238E27FC236}">
                <a16:creationId xmlns:a16="http://schemas.microsoft.com/office/drawing/2014/main" id="{53FA4BDE-1B05-4A83-9A84-E58810B5D750}"/>
              </a:ext>
            </a:extLst>
          </p:cNvPr>
          <p:cNvGrpSpPr/>
          <p:nvPr/>
        </p:nvGrpSpPr>
        <p:grpSpPr>
          <a:xfrm>
            <a:off x="7685811" y="553495"/>
            <a:ext cx="5556539" cy="1720850"/>
            <a:chOff x="0" y="0"/>
            <a:chExt cx="7408719" cy="2294467"/>
          </a:xfrm>
          <a:solidFill>
            <a:srgbClr val="FFA600">
              <a:alpha val="70000"/>
            </a:srgbClr>
          </a:solidFill>
        </p:grpSpPr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DE0127C8-1261-4455-9874-BCDF641C9DFF}"/>
                </a:ext>
              </a:extLst>
            </p:cNvPr>
            <p:cNvSpPr/>
            <p:nvPr/>
          </p:nvSpPr>
          <p:spPr>
            <a:xfrm>
              <a:off x="0" y="0"/>
              <a:ext cx="7408719" cy="2294467"/>
            </a:xfrm>
            <a:custGeom>
              <a:avLst/>
              <a:gdLst/>
              <a:ahLst/>
              <a:cxnLst/>
              <a:rect l="l" t="t" r="r" b="b"/>
              <a:pathLst>
                <a:path w="1463451" h="453228">
                  <a:moveTo>
                    <a:pt x="29259" y="0"/>
                  </a:moveTo>
                  <a:lnTo>
                    <a:pt x="1434191" y="0"/>
                  </a:lnTo>
                  <a:cubicBezTo>
                    <a:pt x="1450351" y="0"/>
                    <a:pt x="1463451" y="13100"/>
                    <a:pt x="1463451" y="29259"/>
                  </a:cubicBezTo>
                  <a:lnTo>
                    <a:pt x="1463451" y="423969"/>
                  </a:lnTo>
                  <a:cubicBezTo>
                    <a:pt x="1463451" y="431729"/>
                    <a:pt x="1460368" y="439171"/>
                    <a:pt x="1454881" y="444658"/>
                  </a:cubicBezTo>
                  <a:cubicBezTo>
                    <a:pt x="1449394" y="450145"/>
                    <a:pt x="1441951" y="453228"/>
                    <a:pt x="1434191" y="453228"/>
                  </a:cubicBezTo>
                  <a:lnTo>
                    <a:pt x="29259" y="453228"/>
                  </a:lnTo>
                  <a:cubicBezTo>
                    <a:pt x="21499" y="453228"/>
                    <a:pt x="14057" y="450145"/>
                    <a:pt x="8570" y="444658"/>
                  </a:cubicBezTo>
                  <a:cubicBezTo>
                    <a:pt x="3083" y="439171"/>
                    <a:pt x="0" y="431729"/>
                    <a:pt x="0" y="423969"/>
                  </a:cubicBezTo>
                  <a:lnTo>
                    <a:pt x="0" y="29259"/>
                  </a:lnTo>
                  <a:cubicBezTo>
                    <a:pt x="0" y="21499"/>
                    <a:pt x="3083" y="14057"/>
                    <a:pt x="8570" y="8570"/>
                  </a:cubicBezTo>
                  <a:cubicBezTo>
                    <a:pt x="14057" y="3083"/>
                    <a:pt x="21499" y="0"/>
                    <a:pt x="29259" y="0"/>
                  </a:cubicBezTo>
                  <a:close/>
                </a:path>
              </a:pathLst>
            </a:custGeom>
            <a:grpFill/>
            <a:ln w="9525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id="12" name="TextBox 20">
              <a:extLst>
                <a:ext uri="{FF2B5EF4-FFF2-40B4-BE49-F238E27FC236}">
                  <a16:creationId xmlns:a16="http://schemas.microsoft.com/office/drawing/2014/main" id="{88585DB6-5562-40CC-ABF9-9B390E1B1397}"/>
                </a:ext>
              </a:extLst>
            </p:cNvPr>
            <p:cNvSpPr txBox="1"/>
            <p:nvPr/>
          </p:nvSpPr>
          <p:spPr>
            <a:xfrm>
              <a:off x="453913" y="558875"/>
              <a:ext cx="6500890" cy="1380378"/>
            </a:xfrm>
            <a:prstGeom prst="rect">
              <a:avLst/>
            </a:prstGeom>
            <a:no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최신 공고 및 커뮤니티</a:t>
              </a:r>
              <a:r>
                <a:rPr lang="en-US" altLang="ko-KR" sz="3000" dirty="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/</a:t>
              </a:r>
              <a:r>
                <a:rPr lang="ko-KR" altLang="en-US" sz="3000" dirty="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상담안내 공지</a:t>
              </a:r>
              <a:endParaRPr lang="en-US" sz="3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</p:grpSp>
      <p:grpSp>
        <p:nvGrpSpPr>
          <p:cNvPr id="13" name="Group 21">
            <a:extLst>
              <a:ext uri="{FF2B5EF4-FFF2-40B4-BE49-F238E27FC236}">
                <a16:creationId xmlns:a16="http://schemas.microsoft.com/office/drawing/2014/main" id="{DE07CEE0-4D66-4D49-9C94-BC3521416748}"/>
              </a:ext>
            </a:extLst>
          </p:cNvPr>
          <p:cNvGrpSpPr/>
          <p:nvPr/>
        </p:nvGrpSpPr>
        <p:grpSpPr>
          <a:xfrm>
            <a:off x="2286000" y="2797612"/>
            <a:ext cx="5556539" cy="1720850"/>
            <a:chOff x="0" y="0"/>
            <a:chExt cx="7408719" cy="2294467"/>
          </a:xfrm>
          <a:solidFill>
            <a:srgbClr val="FFA600">
              <a:alpha val="70000"/>
            </a:srgbClr>
          </a:solidFill>
        </p:grpSpPr>
        <p:sp>
          <p:nvSpPr>
            <p:cNvPr id="14" name="Freeform 24">
              <a:extLst>
                <a:ext uri="{FF2B5EF4-FFF2-40B4-BE49-F238E27FC236}">
                  <a16:creationId xmlns:a16="http://schemas.microsoft.com/office/drawing/2014/main" id="{1B25B762-9FEF-41A6-A5FC-9F2C4661DFDC}"/>
                </a:ext>
              </a:extLst>
            </p:cNvPr>
            <p:cNvSpPr/>
            <p:nvPr/>
          </p:nvSpPr>
          <p:spPr>
            <a:xfrm>
              <a:off x="0" y="0"/>
              <a:ext cx="7408719" cy="2294467"/>
            </a:xfrm>
            <a:custGeom>
              <a:avLst/>
              <a:gdLst/>
              <a:ahLst/>
              <a:cxnLst/>
              <a:rect l="l" t="t" r="r" b="b"/>
              <a:pathLst>
                <a:path w="1463451" h="453228">
                  <a:moveTo>
                    <a:pt x="29259" y="0"/>
                  </a:moveTo>
                  <a:lnTo>
                    <a:pt x="1434191" y="0"/>
                  </a:lnTo>
                  <a:cubicBezTo>
                    <a:pt x="1450351" y="0"/>
                    <a:pt x="1463451" y="13100"/>
                    <a:pt x="1463451" y="29259"/>
                  </a:cubicBezTo>
                  <a:lnTo>
                    <a:pt x="1463451" y="423969"/>
                  </a:lnTo>
                  <a:cubicBezTo>
                    <a:pt x="1463451" y="431729"/>
                    <a:pt x="1460368" y="439171"/>
                    <a:pt x="1454881" y="444658"/>
                  </a:cubicBezTo>
                  <a:cubicBezTo>
                    <a:pt x="1449394" y="450145"/>
                    <a:pt x="1441951" y="453228"/>
                    <a:pt x="1434191" y="453228"/>
                  </a:cubicBezTo>
                  <a:lnTo>
                    <a:pt x="29259" y="453228"/>
                  </a:lnTo>
                  <a:cubicBezTo>
                    <a:pt x="21499" y="453228"/>
                    <a:pt x="14057" y="450145"/>
                    <a:pt x="8570" y="444658"/>
                  </a:cubicBezTo>
                  <a:cubicBezTo>
                    <a:pt x="3083" y="439171"/>
                    <a:pt x="0" y="431729"/>
                    <a:pt x="0" y="423969"/>
                  </a:cubicBezTo>
                  <a:lnTo>
                    <a:pt x="0" y="29259"/>
                  </a:lnTo>
                  <a:cubicBezTo>
                    <a:pt x="0" y="21499"/>
                    <a:pt x="3083" y="14057"/>
                    <a:pt x="8570" y="8570"/>
                  </a:cubicBezTo>
                  <a:cubicBezTo>
                    <a:pt x="14057" y="3083"/>
                    <a:pt x="21499" y="0"/>
                    <a:pt x="29259" y="0"/>
                  </a:cubicBezTo>
                  <a:close/>
                </a:path>
              </a:pathLst>
            </a:custGeom>
            <a:grpFill/>
            <a:ln w="9525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id="15" name="TextBox 26">
              <a:extLst>
                <a:ext uri="{FF2B5EF4-FFF2-40B4-BE49-F238E27FC236}">
                  <a16:creationId xmlns:a16="http://schemas.microsoft.com/office/drawing/2014/main" id="{DDA415BC-CE78-44EC-9EA7-DA899FAADD3C}"/>
                </a:ext>
              </a:extLst>
            </p:cNvPr>
            <p:cNvSpPr txBox="1"/>
            <p:nvPr/>
          </p:nvSpPr>
          <p:spPr>
            <a:xfrm>
              <a:off x="640207" y="766234"/>
              <a:ext cx="6128304" cy="662232"/>
            </a:xfrm>
            <a:prstGeom prst="rect">
              <a:avLst/>
            </a:prstGeom>
            <a:no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금액별 광고 배너 안내</a:t>
              </a:r>
              <a:endParaRPr lang="en-US" sz="3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</p:grpSp>
      <p:grpSp>
        <p:nvGrpSpPr>
          <p:cNvPr id="16" name="Group 9">
            <a:extLst>
              <a:ext uri="{FF2B5EF4-FFF2-40B4-BE49-F238E27FC236}">
                <a16:creationId xmlns:a16="http://schemas.microsoft.com/office/drawing/2014/main" id="{30A1518B-3732-4065-83B9-89BF5F4F37D8}"/>
              </a:ext>
            </a:extLst>
          </p:cNvPr>
          <p:cNvGrpSpPr/>
          <p:nvPr/>
        </p:nvGrpSpPr>
        <p:grpSpPr>
          <a:xfrm>
            <a:off x="10435052" y="6102125"/>
            <a:ext cx="5556539" cy="1720850"/>
            <a:chOff x="0" y="0"/>
            <a:chExt cx="7408719" cy="2294467"/>
          </a:xfrm>
          <a:solidFill>
            <a:srgbClr val="FFA600">
              <a:alpha val="70000"/>
            </a:srgbClr>
          </a:solidFill>
        </p:grpSpPr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28FD1382-62CD-4453-A87C-BA412853AED6}"/>
                </a:ext>
              </a:extLst>
            </p:cNvPr>
            <p:cNvSpPr/>
            <p:nvPr/>
          </p:nvSpPr>
          <p:spPr>
            <a:xfrm>
              <a:off x="0" y="0"/>
              <a:ext cx="7408719" cy="2294467"/>
            </a:xfrm>
            <a:custGeom>
              <a:avLst/>
              <a:gdLst/>
              <a:ahLst/>
              <a:cxnLst/>
              <a:rect l="l" t="t" r="r" b="b"/>
              <a:pathLst>
                <a:path w="1463451" h="453228">
                  <a:moveTo>
                    <a:pt x="29259" y="0"/>
                  </a:moveTo>
                  <a:lnTo>
                    <a:pt x="1434191" y="0"/>
                  </a:lnTo>
                  <a:cubicBezTo>
                    <a:pt x="1450351" y="0"/>
                    <a:pt x="1463451" y="13100"/>
                    <a:pt x="1463451" y="29259"/>
                  </a:cubicBezTo>
                  <a:lnTo>
                    <a:pt x="1463451" y="423969"/>
                  </a:lnTo>
                  <a:cubicBezTo>
                    <a:pt x="1463451" y="431729"/>
                    <a:pt x="1460368" y="439171"/>
                    <a:pt x="1454881" y="444658"/>
                  </a:cubicBezTo>
                  <a:cubicBezTo>
                    <a:pt x="1449394" y="450145"/>
                    <a:pt x="1441951" y="453228"/>
                    <a:pt x="1434191" y="453228"/>
                  </a:cubicBezTo>
                  <a:lnTo>
                    <a:pt x="29259" y="453228"/>
                  </a:lnTo>
                  <a:cubicBezTo>
                    <a:pt x="21499" y="453228"/>
                    <a:pt x="14057" y="450145"/>
                    <a:pt x="8570" y="444658"/>
                  </a:cubicBezTo>
                  <a:cubicBezTo>
                    <a:pt x="3083" y="439171"/>
                    <a:pt x="0" y="431729"/>
                    <a:pt x="0" y="423969"/>
                  </a:cubicBezTo>
                  <a:lnTo>
                    <a:pt x="0" y="29259"/>
                  </a:lnTo>
                  <a:cubicBezTo>
                    <a:pt x="0" y="21499"/>
                    <a:pt x="3083" y="14057"/>
                    <a:pt x="8570" y="8570"/>
                  </a:cubicBezTo>
                  <a:cubicBezTo>
                    <a:pt x="14057" y="3083"/>
                    <a:pt x="21499" y="0"/>
                    <a:pt x="29259" y="0"/>
                  </a:cubicBezTo>
                  <a:close/>
                </a:path>
              </a:pathLst>
            </a:custGeom>
            <a:grpFill/>
            <a:ln w="9525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id="18" name="TextBox 14">
              <a:extLst>
                <a:ext uri="{FF2B5EF4-FFF2-40B4-BE49-F238E27FC236}">
                  <a16:creationId xmlns:a16="http://schemas.microsoft.com/office/drawing/2014/main" id="{3633B40C-9D9F-43EF-8856-9A0BCE97B0D8}"/>
                </a:ext>
              </a:extLst>
            </p:cNvPr>
            <p:cNvSpPr txBox="1"/>
            <p:nvPr/>
          </p:nvSpPr>
          <p:spPr>
            <a:xfrm>
              <a:off x="853287" y="766234"/>
              <a:ext cx="5702146" cy="662232"/>
            </a:xfrm>
            <a:prstGeom prst="rect">
              <a:avLst/>
            </a:prstGeom>
            <a:no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다양한 종류의 알바추천</a:t>
              </a:r>
              <a:endParaRPr lang="en-US" sz="3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8695" y="681070"/>
            <a:ext cx="4899754" cy="413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05. Footer </a:t>
            </a:r>
            <a:r>
              <a:rPr lang="ko-KR" altLang="en-US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상세구조</a:t>
            </a:r>
            <a:endParaRPr lang="en-US" sz="2499" dirty="0">
              <a:solidFill>
                <a:srgbClr val="FF8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39CB976-C436-4BF5-885D-0A58176AA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83"/>
          <a:stretch/>
        </p:blipFill>
        <p:spPr>
          <a:xfrm>
            <a:off x="2900362" y="2611038"/>
            <a:ext cx="12487275" cy="2376496"/>
          </a:xfrm>
          <a:prstGeom prst="rect">
            <a:avLst/>
          </a:prstGeom>
        </p:spPr>
      </p:pic>
      <p:sp>
        <p:nvSpPr>
          <p:cNvPr id="26" name="TextBox 15">
            <a:extLst>
              <a:ext uri="{FF2B5EF4-FFF2-40B4-BE49-F238E27FC236}">
                <a16:creationId xmlns:a16="http://schemas.microsoft.com/office/drawing/2014/main" id="{6E22358D-5F4D-463E-ABF9-87CB82F2594F}"/>
              </a:ext>
            </a:extLst>
          </p:cNvPr>
          <p:cNvSpPr txBox="1"/>
          <p:nvPr/>
        </p:nvSpPr>
        <p:spPr>
          <a:xfrm>
            <a:off x="12252325" y="2172922"/>
            <a:ext cx="5368889" cy="329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윤고딕"/>
                <a:ea typeface="윤고딕"/>
                <a:cs typeface="윤고딕"/>
                <a:sym typeface="윤고딕"/>
              </a:rPr>
              <a:t>회사 정보  </a:t>
            </a:r>
            <a:r>
              <a:rPr lang="en-US" altLang="ko-KR" sz="2000" dirty="0">
                <a:solidFill>
                  <a:schemeClr val="bg1"/>
                </a:solidFill>
                <a:latin typeface="윤고딕"/>
                <a:ea typeface="윤고딕"/>
                <a:cs typeface="윤고딕"/>
                <a:sym typeface="윤고딕"/>
              </a:rPr>
              <a:t>:  </a:t>
            </a:r>
            <a:r>
              <a:rPr lang="ko-KR" altLang="en-US" sz="2000" dirty="0">
                <a:solidFill>
                  <a:schemeClr val="bg1"/>
                </a:solidFill>
                <a:latin typeface="윤고딕"/>
                <a:ea typeface="윤고딕"/>
                <a:cs typeface="윤고딕"/>
                <a:sym typeface="윤고딕"/>
              </a:rPr>
              <a:t>회사의 기본 정보들을 공시</a:t>
            </a:r>
            <a:endParaRPr lang="en-US" altLang="ko-KR" sz="2000" dirty="0">
              <a:solidFill>
                <a:schemeClr val="bg1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46644993-0AC9-48CF-91AD-0D47E1F8D166}"/>
              </a:ext>
            </a:extLst>
          </p:cNvPr>
          <p:cNvGrpSpPr/>
          <p:nvPr/>
        </p:nvGrpSpPr>
        <p:grpSpPr>
          <a:xfrm>
            <a:off x="307262" y="5897226"/>
            <a:ext cx="5394231" cy="2497090"/>
            <a:chOff x="307262" y="5897226"/>
            <a:chExt cx="5394231" cy="2497090"/>
          </a:xfrm>
        </p:grpSpPr>
        <p:grpSp>
          <p:nvGrpSpPr>
            <p:cNvPr id="64" name="Group 10">
              <a:extLst>
                <a:ext uri="{FF2B5EF4-FFF2-40B4-BE49-F238E27FC236}">
                  <a16:creationId xmlns:a16="http://schemas.microsoft.com/office/drawing/2014/main" id="{6C77B80B-1C67-4BEE-8BC8-6E2D6CB4E0DD}"/>
                </a:ext>
              </a:extLst>
            </p:cNvPr>
            <p:cNvGrpSpPr/>
            <p:nvPr/>
          </p:nvGrpSpPr>
          <p:grpSpPr>
            <a:xfrm>
              <a:off x="307262" y="5897226"/>
              <a:ext cx="5394231" cy="2497090"/>
              <a:chOff x="0" y="0"/>
              <a:chExt cx="1524020" cy="657670"/>
            </a:xfrm>
          </p:grpSpPr>
          <p:sp>
            <p:nvSpPr>
              <p:cNvPr id="68" name="Freeform 11">
                <a:extLst>
                  <a:ext uri="{FF2B5EF4-FFF2-40B4-BE49-F238E27FC236}">
                    <a16:creationId xmlns:a16="http://schemas.microsoft.com/office/drawing/2014/main" id="{2B250937-6572-4936-BAF0-847FFB50FF0C}"/>
                  </a:ext>
                </a:extLst>
              </p:cNvPr>
              <p:cNvSpPr/>
              <p:nvPr/>
            </p:nvSpPr>
            <p:spPr>
              <a:xfrm>
                <a:off x="0" y="0"/>
                <a:ext cx="1524020" cy="657670"/>
              </a:xfrm>
              <a:custGeom>
                <a:avLst/>
                <a:gdLst/>
                <a:ahLst/>
                <a:cxnLst/>
                <a:rect l="l" t="t" r="r" b="b"/>
                <a:pathLst>
                  <a:path w="1524020" h="657670">
                    <a:moveTo>
                      <a:pt x="57531" y="0"/>
                    </a:moveTo>
                    <a:lnTo>
                      <a:pt x="1466489" y="0"/>
                    </a:lnTo>
                    <a:cubicBezTo>
                      <a:pt x="1498263" y="0"/>
                      <a:pt x="1524020" y="25757"/>
                      <a:pt x="1524020" y="57531"/>
                    </a:cubicBezTo>
                    <a:lnTo>
                      <a:pt x="1524020" y="600139"/>
                    </a:lnTo>
                    <a:cubicBezTo>
                      <a:pt x="1524020" y="631912"/>
                      <a:pt x="1498263" y="657670"/>
                      <a:pt x="1466489" y="657670"/>
                    </a:cubicBezTo>
                    <a:lnTo>
                      <a:pt x="57531" y="657670"/>
                    </a:lnTo>
                    <a:cubicBezTo>
                      <a:pt x="25757" y="657670"/>
                      <a:pt x="0" y="631912"/>
                      <a:pt x="0" y="600139"/>
                    </a:cubicBezTo>
                    <a:lnTo>
                      <a:pt x="0" y="57531"/>
                    </a:lnTo>
                    <a:cubicBezTo>
                      <a:pt x="0" y="25757"/>
                      <a:pt x="25757" y="0"/>
                      <a:pt x="575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D9D9D9"/>
                </a:solidFill>
                <a:prstDash val="solid"/>
                <a:round/>
              </a:ln>
            </p:spPr>
          </p:sp>
          <p:sp>
            <p:nvSpPr>
              <p:cNvPr id="69" name="TextBox 12">
                <a:extLst>
                  <a:ext uri="{FF2B5EF4-FFF2-40B4-BE49-F238E27FC236}">
                    <a16:creationId xmlns:a16="http://schemas.microsoft.com/office/drawing/2014/main" id="{1357F6B9-DFEA-4DED-AA50-758B11548FA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524020" cy="7052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66" name="TextBox 14">
              <a:extLst>
                <a:ext uri="{FF2B5EF4-FFF2-40B4-BE49-F238E27FC236}">
                  <a16:creationId xmlns:a16="http://schemas.microsoft.com/office/drawing/2014/main" id="{009F8641-CEF5-4092-9EBA-ABC196FF2FB8}"/>
                </a:ext>
              </a:extLst>
            </p:cNvPr>
            <p:cNvSpPr txBox="1"/>
            <p:nvPr/>
          </p:nvSpPr>
          <p:spPr>
            <a:xfrm>
              <a:off x="810509" y="6454338"/>
              <a:ext cx="2560229" cy="496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회사 정보</a:t>
              </a:r>
              <a:endParaRPr lang="en-US" sz="3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  <p:sp>
          <p:nvSpPr>
            <p:cNvPr id="67" name="TextBox 15">
              <a:extLst>
                <a:ext uri="{FF2B5EF4-FFF2-40B4-BE49-F238E27FC236}">
                  <a16:creationId xmlns:a16="http://schemas.microsoft.com/office/drawing/2014/main" id="{4BCB4344-902A-4712-8FC9-F6C7105F2984}"/>
                </a:ext>
              </a:extLst>
            </p:cNvPr>
            <p:cNvSpPr txBox="1"/>
            <p:nvPr/>
          </p:nvSpPr>
          <p:spPr>
            <a:xfrm>
              <a:off x="810509" y="7114877"/>
              <a:ext cx="3621941" cy="3295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ko-KR" altLang="en-US" sz="2000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회사의 기본 정보들을 공시</a:t>
              </a:r>
              <a:endParaRPr 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B3A80F86-1E72-48A0-82CF-78D970522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5827" y="6232649"/>
              <a:ext cx="1014878" cy="1014878"/>
            </a:xfrm>
            <a:prstGeom prst="rect">
              <a:avLst/>
            </a:prstGeom>
          </p:spPr>
        </p:pic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5663509E-79AE-44F4-AF20-868531E5C772}"/>
              </a:ext>
            </a:extLst>
          </p:cNvPr>
          <p:cNvGrpSpPr/>
          <p:nvPr/>
        </p:nvGrpSpPr>
        <p:grpSpPr>
          <a:xfrm>
            <a:off x="5936009" y="5897226"/>
            <a:ext cx="5513005" cy="2497090"/>
            <a:chOff x="5936009" y="5897226"/>
            <a:chExt cx="5513005" cy="2497090"/>
          </a:xfrm>
        </p:grpSpPr>
        <p:grpSp>
          <p:nvGrpSpPr>
            <p:cNvPr id="57" name="Group 10">
              <a:extLst>
                <a:ext uri="{FF2B5EF4-FFF2-40B4-BE49-F238E27FC236}">
                  <a16:creationId xmlns:a16="http://schemas.microsoft.com/office/drawing/2014/main" id="{1AFD8F52-9BCF-4193-8306-3BF82D79BEB7}"/>
                </a:ext>
              </a:extLst>
            </p:cNvPr>
            <p:cNvGrpSpPr/>
            <p:nvPr/>
          </p:nvGrpSpPr>
          <p:grpSpPr>
            <a:xfrm>
              <a:off x="5936009" y="5897226"/>
              <a:ext cx="5513005" cy="2497090"/>
              <a:chOff x="0" y="0"/>
              <a:chExt cx="1524020" cy="657670"/>
            </a:xfrm>
          </p:grpSpPr>
          <p:sp>
            <p:nvSpPr>
              <p:cNvPr id="61" name="Freeform 11">
                <a:extLst>
                  <a:ext uri="{FF2B5EF4-FFF2-40B4-BE49-F238E27FC236}">
                    <a16:creationId xmlns:a16="http://schemas.microsoft.com/office/drawing/2014/main" id="{7E0E70AE-C21A-4840-A90A-ED4AE3D55413}"/>
                  </a:ext>
                </a:extLst>
              </p:cNvPr>
              <p:cNvSpPr/>
              <p:nvPr/>
            </p:nvSpPr>
            <p:spPr>
              <a:xfrm>
                <a:off x="0" y="0"/>
                <a:ext cx="1524020" cy="657670"/>
              </a:xfrm>
              <a:custGeom>
                <a:avLst/>
                <a:gdLst/>
                <a:ahLst/>
                <a:cxnLst/>
                <a:rect l="l" t="t" r="r" b="b"/>
                <a:pathLst>
                  <a:path w="1524020" h="657670">
                    <a:moveTo>
                      <a:pt x="57531" y="0"/>
                    </a:moveTo>
                    <a:lnTo>
                      <a:pt x="1466489" y="0"/>
                    </a:lnTo>
                    <a:cubicBezTo>
                      <a:pt x="1498263" y="0"/>
                      <a:pt x="1524020" y="25757"/>
                      <a:pt x="1524020" y="57531"/>
                    </a:cubicBezTo>
                    <a:lnTo>
                      <a:pt x="1524020" y="600139"/>
                    </a:lnTo>
                    <a:cubicBezTo>
                      <a:pt x="1524020" y="631912"/>
                      <a:pt x="1498263" y="657670"/>
                      <a:pt x="1466489" y="657670"/>
                    </a:cubicBezTo>
                    <a:lnTo>
                      <a:pt x="57531" y="657670"/>
                    </a:lnTo>
                    <a:cubicBezTo>
                      <a:pt x="25757" y="657670"/>
                      <a:pt x="0" y="631912"/>
                      <a:pt x="0" y="600139"/>
                    </a:cubicBezTo>
                    <a:lnTo>
                      <a:pt x="0" y="57531"/>
                    </a:lnTo>
                    <a:cubicBezTo>
                      <a:pt x="0" y="25757"/>
                      <a:pt x="25757" y="0"/>
                      <a:pt x="575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D9D9D9"/>
                </a:solidFill>
                <a:prstDash val="solid"/>
                <a:round/>
              </a:ln>
            </p:spPr>
          </p:sp>
          <p:sp>
            <p:nvSpPr>
              <p:cNvPr id="62" name="TextBox 12">
                <a:extLst>
                  <a:ext uri="{FF2B5EF4-FFF2-40B4-BE49-F238E27FC236}">
                    <a16:creationId xmlns:a16="http://schemas.microsoft.com/office/drawing/2014/main" id="{A59C7A72-36E3-48AD-A9F8-10CC22F9093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524020" cy="7052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59" name="TextBox 14">
              <a:extLst>
                <a:ext uri="{FF2B5EF4-FFF2-40B4-BE49-F238E27FC236}">
                  <a16:creationId xmlns:a16="http://schemas.microsoft.com/office/drawing/2014/main" id="{F72CECF9-9523-4CB4-A208-6FADCD8F0D2C}"/>
                </a:ext>
              </a:extLst>
            </p:cNvPr>
            <p:cNvSpPr txBox="1"/>
            <p:nvPr/>
          </p:nvSpPr>
          <p:spPr>
            <a:xfrm>
              <a:off x="6450336" y="6454338"/>
              <a:ext cx="2616602" cy="496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수상 내역</a:t>
              </a:r>
              <a:endParaRPr lang="en-US" sz="3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  <p:sp>
          <p:nvSpPr>
            <p:cNvPr id="60" name="TextBox 15">
              <a:extLst>
                <a:ext uri="{FF2B5EF4-FFF2-40B4-BE49-F238E27FC236}">
                  <a16:creationId xmlns:a16="http://schemas.microsoft.com/office/drawing/2014/main" id="{85431077-FCDB-4CD0-B53E-87A1453F80AD}"/>
                </a:ext>
              </a:extLst>
            </p:cNvPr>
            <p:cNvSpPr txBox="1"/>
            <p:nvPr/>
          </p:nvSpPr>
          <p:spPr>
            <a:xfrm>
              <a:off x="6443059" y="7067903"/>
              <a:ext cx="3701691" cy="6885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ko-KR" altLang="en-US" sz="2000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각각의 수상내역을 누르면 회사 소개 페이지로 이동 후 수상내역 확인</a:t>
              </a:r>
              <a:endParaRPr 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F271A7BF-1359-4A42-9655-9442C6989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3446" y="6232649"/>
              <a:ext cx="1014878" cy="1014878"/>
            </a:xfrm>
            <a:prstGeom prst="rect">
              <a:avLst/>
            </a:prstGeom>
          </p:spPr>
        </p:pic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14AC5C90-B672-4EC9-9D72-225E69A8A81E}"/>
              </a:ext>
            </a:extLst>
          </p:cNvPr>
          <p:cNvGrpSpPr/>
          <p:nvPr/>
        </p:nvGrpSpPr>
        <p:grpSpPr>
          <a:xfrm>
            <a:off x="11749652" y="5897226"/>
            <a:ext cx="5871562" cy="2497090"/>
            <a:chOff x="11749652" y="5897226"/>
            <a:chExt cx="5871562" cy="2497090"/>
          </a:xfrm>
        </p:grpSpPr>
        <p:grpSp>
          <p:nvGrpSpPr>
            <p:cNvPr id="50" name="Group 10">
              <a:extLst>
                <a:ext uri="{FF2B5EF4-FFF2-40B4-BE49-F238E27FC236}">
                  <a16:creationId xmlns:a16="http://schemas.microsoft.com/office/drawing/2014/main" id="{3858A901-C102-4744-B76D-F4DDCB80D8C5}"/>
                </a:ext>
              </a:extLst>
            </p:cNvPr>
            <p:cNvGrpSpPr/>
            <p:nvPr/>
          </p:nvGrpSpPr>
          <p:grpSpPr>
            <a:xfrm>
              <a:off x="11749652" y="5897226"/>
              <a:ext cx="5871562" cy="2497090"/>
              <a:chOff x="0" y="0"/>
              <a:chExt cx="1524020" cy="657670"/>
            </a:xfrm>
          </p:grpSpPr>
          <p:sp>
            <p:nvSpPr>
              <p:cNvPr id="54" name="Freeform 11">
                <a:extLst>
                  <a:ext uri="{FF2B5EF4-FFF2-40B4-BE49-F238E27FC236}">
                    <a16:creationId xmlns:a16="http://schemas.microsoft.com/office/drawing/2014/main" id="{28348232-010C-4CC1-8BBA-FAE8A804414D}"/>
                  </a:ext>
                </a:extLst>
              </p:cNvPr>
              <p:cNvSpPr/>
              <p:nvPr/>
            </p:nvSpPr>
            <p:spPr>
              <a:xfrm>
                <a:off x="0" y="0"/>
                <a:ext cx="1524020" cy="657670"/>
              </a:xfrm>
              <a:custGeom>
                <a:avLst/>
                <a:gdLst/>
                <a:ahLst/>
                <a:cxnLst/>
                <a:rect l="l" t="t" r="r" b="b"/>
                <a:pathLst>
                  <a:path w="1524020" h="657670">
                    <a:moveTo>
                      <a:pt x="57531" y="0"/>
                    </a:moveTo>
                    <a:lnTo>
                      <a:pt x="1466489" y="0"/>
                    </a:lnTo>
                    <a:cubicBezTo>
                      <a:pt x="1498263" y="0"/>
                      <a:pt x="1524020" y="25757"/>
                      <a:pt x="1524020" y="57531"/>
                    </a:cubicBezTo>
                    <a:lnTo>
                      <a:pt x="1524020" y="600139"/>
                    </a:lnTo>
                    <a:cubicBezTo>
                      <a:pt x="1524020" y="631912"/>
                      <a:pt x="1498263" y="657670"/>
                      <a:pt x="1466489" y="657670"/>
                    </a:cubicBezTo>
                    <a:lnTo>
                      <a:pt x="57531" y="657670"/>
                    </a:lnTo>
                    <a:cubicBezTo>
                      <a:pt x="25757" y="657670"/>
                      <a:pt x="0" y="631912"/>
                      <a:pt x="0" y="600139"/>
                    </a:cubicBezTo>
                    <a:lnTo>
                      <a:pt x="0" y="57531"/>
                    </a:lnTo>
                    <a:cubicBezTo>
                      <a:pt x="0" y="25757"/>
                      <a:pt x="25757" y="0"/>
                      <a:pt x="575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D9D9D9"/>
                </a:solidFill>
                <a:prstDash val="solid"/>
                <a:round/>
              </a:ln>
            </p:spPr>
          </p:sp>
          <p:sp>
            <p:nvSpPr>
              <p:cNvPr id="55" name="TextBox 12">
                <a:extLst>
                  <a:ext uri="{FF2B5EF4-FFF2-40B4-BE49-F238E27FC236}">
                    <a16:creationId xmlns:a16="http://schemas.microsoft.com/office/drawing/2014/main" id="{F815F6D7-414C-46B7-B70A-137ED5CDC07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524020" cy="7052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52" name="TextBox 14">
              <a:extLst>
                <a:ext uri="{FF2B5EF4-FFF2-40B4-BE49-F238E27FC236}">
                  <a16:creationId xmlns:a16="http://schemas.microsoft.com/office/drawing/2014/main" id="{62C82572-AC3D-4649-A8BF-1E7B4F17523D}"/>
                </a:ext>
              </a:extLst>
            </p:cNvPr>
            <p:cNvSpPr txBox="1"/>
            <p:nvPr/>
          </p:nvSpPr>
          <p:spPr>
            <a:xfrm>
              <a:off x="12297430" y="6454338"/>
              <a:ext cx="2786782" cy="496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사업자 정보</a:t>
              </a:r>
              <a:endParaRPr lang="en-US" sz="3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  <p:sp>
          <p:nvSpPr>
            <p:cNvPr id="53" name="TextBox 15">
              <a:extLst>
                <a:ext uri="{FF2B5EF4-FFF2-40B4-BE49-F238E27FC236}">
                  <a16:creationId xmlns:a16="http://schemas.microsoft.com/office/drawing/2014/main" id="{CE5B30A6-B59D-432A-A18E-922FDFDA51B2}"/>
                </a:ext>
              </a:extLst>
            </p:cNvPr>
            <p:cNvSpPr txBox="1"/>
            <p:nvPr/>
          </p:nvSpPr>
          <p:spPr>
            <a:xfrm>
              <a:off x="12297430" y="7067903"/>
              <a:ext cx="3942443" cy="6885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ko-KR" altLang="en-US" sz="2000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사업자 정보 확인 버튼 누르면 관련 사업자 정보 공시</a:t>
              </a:r>
              <a:endParaRPr 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36A3DF25-5E7C-4ADE-B7C5-8400901F5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39873" y="6232649"/>
              <a:ext cx="1014878" cy="10148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8695" y="681070"/>
            <a:ext cx="4899754" cy="413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06. </a:t>
            </a:r>
            <a:r>
              <a:rPr lang="ko-KR" altLang="en-US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버튼 스타일</a:t>
            </a:r>
            <a:endParaRPr lang="en-US" sz="2499" dirty="0">
              <a:solidFill>
                <a:srgbClr val="FF8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graphicFrame>
        <p:nvGraphicFramePr>
          <p:cNvPr id="62" name="표 10">
            <a:extLst>
              <a:ext uri="{FF2B5EF4-FFF2-40B4-BE49-F238E27FC236}">
                <a16:creationId xmlns:a16="http://schemas.microsoft.com/office/drawing/2014/main" id="{F00A3E3D-06AF-421A-A077-81D40F0476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43680"/>
              </p:ext>
            </p:extLst>
          </p:nvPr>
        </p:nvGraphicFramePr>
        <p:xfrm>
          <a:off x="2057400" y="1528730"/>
          <a:ext cx="13868400" cy="8077200"/>
        </p:xfrm>
        <a:graphic>
          <a:graphicData uri="http://schemas.openxmlformats.org/drawingml/2006/table">
            <a:tbl>
              <a:tblPr firstCol="1" bandRow="1">
                <a:tableStyleId>{93296810-A885-4BE3-A3E7-6D5BEEA58F35}</a:tableStyleId>
              </a:tblPr>
              <a:tblGrid>
                <a:gridCol w="1658178">
                  <a:extLst>
                    <a:ext uri="{9D8B030D-6E8A-4147-A177-3AD203B41FA5}">
                      <a16:colId xmlns:a16="http://schemas.microsoft.com/office/drawing/2014/main" val="375797074"/>
                    </a:ext>
                  </a:extLst>
                </a:gridCol>
                <a:gridCol w="12210222">
                  <a:extLst>
                    <a:ext uri="{9D8B030D-6E8A-4147-A177-3AD203B41FA5}">
                      <a16:colId xmlns:a16="http://schemas.microsoft.com/office/drawing/2014/main" val="199759579"/>
                    </a:ext>
                  </a:extLst>
                </a:gridCol>
              </a:tblGrid>
              <a:tr h="1009650">
                <a:tc>
                  <a:txBody>
                    <a:bodyPr/>
                    <a:lstStyle/>
                    <a:p>
                      <a:pPr latinLnBrk="1"/>
                      <a:endParaRPr lang="ko-KR" altLang="en-US" sz="2800" dirty="0">
                        <a:latin typeface="윤고딕 Semi-Bold" panose="020B0600000101010101" charset="-127"/>
                        <a:ea typeface="윤고딕 Semi-Bold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800" spc="300" dirty="0">
                          <a:latin typeface="윤고딕 Semi-Bold" panose="020B0600000101010101" charset="-127"/>
                          <a:ea typeface="윤고딕 Semi-Bold" panose="020B0600000101010101" charset="-127"/>
                        </a:rPr>
                        <a:t>회원가입 화면으로 이동하는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7699826"/>
                  </a:ext>
                </a:extLst>
              </a:tr>
              <a:tr h="1009650">
                <a:tc>
                  <a:txBody>
                    <a:bodyPr/>
                    <a:lstStyle/>
                    <a:p>
                      <a:pPr latinLnBrk="1"/>
                      <a:endParaRPr lang="ko-KR" altLang="en-US" sz="2800" dirty="0">
                        <a:latin typeface="윤고딕 Semi-Bold" panose="020B0600000101010101" charset="-127"/>
                        <a:ea typeface="윤고딕 Semi-Bold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800" spc="300" dirty="0">
                          <a:latin typeface="윤고딕 Semi-Bold" panose="020B0600000101010101" charset="-127"/>
                          <a:ea typeface="윤고딕 Semi-Bold" panose="020B0600000101010101" charset="-127"/>
                        </a:rPr>
                        <a:t>로그인 화면으로 이동하는 버튼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360896"/>
                  </a:ext>
                </a:extLst>
              </a:tr>
              <a:tr h="1009650">
                <a:tc>
                  <a:txBody>
                    <a:bodyPr/>
                    <a:lstStyle/>
                    <a:p>
                      <a:pPr latinLnBrk="1"/>
                      <a:endParaRPr lang="ko-KR" altLang="en-US" sz="2800" dirty="0">
                        <a:latin typeface="윤고딕 Semi-Bold" panose="020B0600000101010101" charset="-127"/>
                        <a:ea typeface="윤고딕 Semi-Bold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800" spc="300" dirty="0">
                          <a:latin typeface="윤고딕 Semi-Bold" panose="020B0600000101010101" charset="-127"/>
                          <a:ea typeface="윤고딕 Semi-Bold" panose="020B0600000101010101" charset="-127"/>
                        </a:rPr>
                        <a:t>채용 정보 홈으로 이동하는 버튼</a:t>
                      </a:r>
                      <a:endParaRPr lang="en-US" altLang="ko-KR" sz="2800" spc="300" dirty="0">
                        <a:latin typeface="윤고딕 Semi-Bold" panose="020B0600000101010101" charset="-127"/>
                        <a:ea typeface="윤고딕 Semi-Bold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5421104"/>
                  </a:ext>
                </a:extLst>
              </a:tr>
              <a:tr h="1009650">
                <a:tc>
                  <a:txBody>
                    <a:bodyPr/>
                    <a:lstStyle/>
                    <a:p>
                      <a:pPr latinLnBrk="1"/>
                      <a:endParaRPr lang="ko-KR" altLang="en-US" sz="2800" dirty="0">
                        <a:latin typeface="윤고딕 Semi-Bold" panose="020B0600000101010101" charset="-127"/>
                        <a:ea typeface="윤고딕 Semi-Bold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800" spc="300" dirty="0">
                          <a:latin typeface="윤고딕 Semi-Bold" panose="020B0600000101010101" charset="-127"/>
                          <a:ea typeface="윤고딕 Semi-Bold" panose="020B0600000101010101" charset="-127"/>
                        </a:rPr>
                        <a:t>브랜드 알바 페이지로 이동하는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857360"/>
                  </a:ext>
                </a:extLst>
              </a:tr>
              <a:tr h="1009650">
                <a:tc>
                  <a:txBody>
                    <a:bodyPr/>
                    <a:lstStyle/>
                    <a:p>
                      <a:pPr latinLnBrk="1"/>
                      <a:endParaRPr lang="ko-KR" altLang="en-US" sz="2800" dirty="0">
                        <a:latin typeface="윤고딕 Semi-Bold" panose="020B0600000101010101" charset="-127"/>
                        <a:ea typeface="윤고딕 Semi-Bold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800" spc="300" dirty="0">
                          <a:latin typeface="윤고딕 Semi-Bold" panose="020B0600000101010101" charset="-127"/>
                          <a:ea typeface="윤고딕 Semi-Bold" panose="020B0600000101010101" charset="-127"/>
                        </a:rPr>
                        <a:t>회원 서비스 페이지로 이동하는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9642389"/>
                  </a:ext>
                </a:extLst>
              </a:tr>
              <a:tr h="1009650">
                <a:tc>
                  <a:txBody>
                    <a:bodyPr/>
                    <a:lstStyle/>
                    <a:p>
                      <a:pPr latinLnBrk="1"/>
                      <a:endParaRPr lang="ko-KR" altLang="en-US" sz="2800" dirty="0">
                        <a:latin typeface="윤고딕 Semi-Bold" panose="020B0600000101010101" charset="-127"/>
                        <a:ea typeface="윤고딕 Semi-Bold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800" spc="300" dirty="0">
                          <a:latin typeface="윤고딕 Semi-Bold" panose="020B0600000101010101" charset="-127"/>
                          <a:ea typeface="윤고딕 Semi-Bold" panose="020B0600000101010101" charset="-127"/>
                        </a:rPr>
                        <a:t>인재정보 홈으로 이동하는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2354579"/>
                  </a:ext>
                </a:extLst>
              </a:tr>
              <a:tr h="1009650">
                <a:tc>
                  <a:txBody>
                    <a:bodyPr/>
                    <a:lstStyle/>
                    <a:p>
                      <a:pPr latinLnBrk="1"/>
                      <a:endParaRPr lang="ko-KR" altLang="en-US" sz="2800" dirty="0">
                        <a:latin typeface="윤고딕 Semi-Bold" panose="020B0600000101010101" charset="-127"/>
                        <a:ea typeface="윤고딕 Semi-Bold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800" spc="300" dirty="0" err="1">
                          <a:latin typeface="윤고딕 Semi-Bold" panose="020B0600000101010101" charset="-127"/>
                          <a:ea typeface="윤고딕 Semi-Bold" panose="020B0600000101010101" charset="-127"/>
                        </a:rPr>
                        <a:t>알바토크</a:t>
                      </a:r>
                      <a:r>
                        <a:rPr lang="ko-KR" altLang="en-US" sz="2800" spc="300" dirty="0">
                          <a:latin typeface="윤고딕 Semi-Bold" panose="020B0600000101010101" charset="-127"/>
                          <a:ea typeface="윤고딕 Semi-Bold" panose="020B0600000101010101" charset="-127"/>
                        </a:rPr>
                        <a:t> 페이지로 이동하는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139956"/>
                  </a:ext>
                </a:extLst>
              </a:tr>
              <a:tr h="1009650">
                <a:tc>
                  <a:txBody>
                    <a:bodyPr/>
                    <a:lstStyle/>
                    <a:p>
                      <a:pPr latinLnBrk="1"/>
                      <a:endParaRPr lang="ko-KR" altLang="en-US" sz="2800" dirty="0">
                        <a:latin typeface="윤고딕 Semi-Bold" panose="020B0600000101010101" charset="-127"/>
                        <a:ea typeface="윤고딕 Semi-Bold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800" spc="300" dirty="0">
                          <a:latin typeface="윤고딕 Semi-Bold" panose="020B0600000101010101" charset="-127"/>
                          <a:ea typeface="윤고딕 Semi-Bold" panose="020B0600000101010101" charset="-127"/>
                        </a:rPr>
                        <a:t>고객센터 페이지로 이동하는 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381139"/>
                  </a:ext>
                </a:extLst>
              </a:tr>
            </a:tbl>
          </a:graphicData>
        </a:graphic>
      </p:graphicFrame>
      <p:pic>
        <p:nvPicPr>
          <p:cNvPr id="63" name="그림 62">
            <a:extLst>
              <a:ext uri="{FF2B5EF4-FFF2-40B4-BE49-F238E27FC236}">
                <a16:creationId xmlns:a16="http://schemas.microsoft.com/office/drawing/2014/main" id="{11F615D6-839C-4937-8041-55892252A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379" y="1754604"/>
            <a:ext cx="1133569" cy="531361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728F1374-F001-4ECE-826E-A7E0DCDA2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218" y="2685090"/>
            <a:ext cx="995891" cy="703993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E7038E26-A30D-499C-8678-C6D512B1B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4923" y="4807506"/>
            <a:ext cx="1370480" cy="509947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505E14E7-CD69-4FC6-AC78-7940E54ED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9716" y="5813243"/>
            <a:ext cx="1360894" cy="57838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75596620-E986-4986-9136-97A1EB3109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0101" y="3804559"/>
            <a:ext cx="1200125" cy="564766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A4649178-9DA5-4CBB-9744-E3BFB03A73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1783" y="6716762"/>
            <a:ext cx="1156760" cy="578380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76577624-5347-43F9-AFCC-5C4B96EB7D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6266" y="7790141"/>
            <a:ext cx="1207794" cy="578380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E6C33B3F-573D-4D60-BF53-64E48E7992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76267" y="8758270"/>
            <a:ext cx="1207793" cy="59539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728695" y="681070"/>
            <a:ext cx="4899754" cy="413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07. </a:t>
            </a:r>
            <a:r>
              <a:rPr lang="ko-KR" altLang="en-US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관련 링크</a:t>
            </a:r>
            <a:endParaRPr lang="en-US" sz="2499" dirty="0">
              <a:solidFill>
                <a:srgbClr val="FF8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AFD427-0B9A-40AD-8290-C4E5AC53D3AB}"/>
              </a:ext>
            </a:extLst>
          </p:cNvPr>
          <p:cNvSpPr txBox="1"/>
          <p:nvPr/>
        </p:nvSpPr>
        <p:spPr>
          <a:xfrm>
            <a:off x="2895600" y="2247900"/>
            <a:ext cx="662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요구사항 확인</a:t>
            </a:r>
            <a:r>
              <a:rPr lang="en-US" altLang="ko-KR" dirty="0"/>
              <a:t>(</a:t>
            </a:r>
            <a:r>
              <a:rPr lang="ko-KR" altLang="en-US" dirty="0"/>
              <a:t>리스트 </a:t>
            </a:r>
            <a:r>
              <a:rPr lang="en-US" altLang="ko-KR" dirty="0"/>
              <a:t>– USECASE-</a:t>
            </a:r>
            <a:r>
              <a:rPr lang="ko-KR" altLang="en-US" dirty="0"/>
              <a:t>명세서</a:t>
            </a:r>
            <a:r>
              <a:rPr lang="en-US" altLang="ko-KR" dirty="0"/>
              <a:t>) -</a:t>
            </a:r>
          </a:p>
          <a:p>
            <a:pPr marL="342900" indent="-342900">
              <a:buAutoNum type="arabicPeriod"/>
            </a:pPr>
            <a:r>
              <a:rPr lang="ko-KR" altLang="en-US" dirty="0"/>
              <a:t>프로토타입 </a:t>
            </a:r>
            <a:r>
              <a:rPr lang="en-US" altLang="ko-KR" dirty="0"/>
              <a:t>or </a:t>
            </a:r>
            <a:r>
              <a:rPr lang="ko-KR" altLang="en-US" dirty="0"/>
              <a:t>와이어프레임 중 </a:t>
            </a:r>
            <a:r>
              <a:rPr lang="en-US" altLang="ko-KR" dirty="0"/>
              <a:t>1(main, sub – </a:t>
            </a:r>
            <a:r>
              <a:rPr lang="ko-KR" altLang="en-US" dirty="0"/>
              <a:t>총 </a:t>
            </a:r>
            <a:r>
              <a:rPr lang="en-US" altLang="ko-KR" dirty="0"/>
              <a:t>4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스타일</a:t>
            </a:r>
            <a:r>
              <a:rPr lang="en-US" altLang="ko-KR" dirty="0"/>
              <a:t> </a:t>
            </a:r>
            <a:r>
              <a:rPr lang="ko-KR" altLang="en-US" dirty="0"/>
              <a:t>가이드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피그마</a:t>
            </a:r>
            <a:r>
              <a:rPr lang="ko-KR" altLang="en-US" dirty="0"/>
              <a:t> 링크 같이</a:t>
            </a:r>
            <a:r>
              <a:rPr lang="en-US" altLang="ko-KR" dirty="0"/>
              <a:t>, 1, 2, 3 </a:t>
            </a:r>
            <a:r>
              <a:rPr lang="ko-KR" altLang="en-US" dirty="0"/>
              <a:t>따로</a:t>
            </a:r>
            <a:endParaRPr lang="en-US" altLang="ko-KR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401</Words>
  <Application>Microsoft Office PowerPoint</Application>
  <PresentationFormat>사용자 지정</PresentationFormat>
  <Paragraphs>89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마카롱</vt:lpstr>
      <vt:lpstr>Arial</vt:lpstr>
      <vt:lpstr>윤고딕 Semi-Bold</vt:lpstr>
      <vt:lpstr>Calibri</vt:lpstr>
      <vt:lpstr>윤고딕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보라색 포인트 프로모션 기획서 프레젠테이션</dc:title>
  <dc:creator>Administrator</dc:creator>
  <cp:lastModifiedBy>FullName</cp:lastModifiedBy>
  <cp:revision>42</cp:revision>
  <dcterms:created xsi:type="dcterms:W3CDTF">2006-08-16T00:00:00Z</dcterms:created>
  <dcterms:modified xsi:type="dcterms:W3CDTF">2025-07-04T07:38:12Z</dcterms:modified>
  <dc:identifier>DAGsFpXP43w</dc:identifier>
</cp:coreProperties>
</file>